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117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0940" y="2312670"/>
            <a:ext cx="6802119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7189" y="497840"/>
            <a:ext cx="330962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4295" y="1811019"/>
            <a:ext cx="6455409" cy="3275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531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VARICOSE</a:t>
            </a:r>
            <a:r>
              <a:rPr spc="25" dirty="0"/>
              <a:t> </a:t>
            </a:r>
            <a:r>
              <a:rPr spc="229" dirty="0"/>
              <a:t>VEIN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0029" y="4729479"/>
            <a:ext cx="3671571" cy="1826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8530">
              <a:lnSpc>
                <a:spcPct val="120800"/>
              </a:lnSpc>
              <a:spcBef>
                <a:spcPts val="100"/>
              </a:spcBef>
            </a:pPr>
            <a:r>
              <a:rPr lang="en-US" sz="3200" dirty="0" smtClean="0">
                <a:latin typeface="Times New Roman"/>
                <a:cs typeface="Times New Roman"/>
              </a:rPr>
              <a:t>Dr. </a:t>
            </a:r>
            <a:r>
              <a:rPr lang="en-US" sz="3200" dirty="0" err="1" smtClean="0">
                <a:latin typeface="Times New Roman"/>
                <a:cs typeface="Times New Roman"/>
              </a:rPr>
              <a:t>Varun.S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marL="12700" marR="5080" indent="938530">
              <a:lnSpc>
                <a:spcPct val="120800"/>
              </a:lnSpc>
              <a:spcBef>
                <a:spcPts val="100"/>
              </a:spcBef>
            </a:pPr>
            <a:r>
              <a:rPr lang="en-US" sz="3200" dirty="0" err="1" smtClean="0">
                <a:latin typeface="Times New Roman"/>
                <a:cs typeface="Times New Roman"/>
              </a:rPr>
              <a:t>Dept.of.surgery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</a:p>
          <a:p>
            <a:pPr marL="12700" marR="5080" indent="938530">
              <a:lnSpc>
                <a:spcPct val="120800"/>
              </a:lnSpc>
              <a:spcBef>
                <a:spcPts val="100"/>
              </a:spcBef>
            </a:pPr>
            <a:r>
              <a:rPr lang="en-US" sz="3200" dirty="0" err="1" smtClean="0">
                <a:latin typeface="Times New Roman"/>
                <a:cs typeface="Times New Roman"/>
              </a:rPr>
              <a:t>Skhmc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170" y="497840"/>
            <a:ext cx="3068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4780" algn="l"/>
              </a:tabLst>
            </a:pPr>
            <a:r>
              <a:rPr b="1" spc="-65" dirty="0">
                <a:latin typeface="Times New Roman"/>
                <a:cs typeface="Times New Roman"/>
              </a:rPr>
              <a:t>R</a:t>
            </a:r>
            <a:r>
              <a:rPr b="1" spc="245" dirty="0">
                <a:latin typeface="Times New Roman"/>
                <a:cs typeface="Times New Roman"/>
              </a:rPr>
              <a:t>i</a:t>
            </a:r>
            <a:r>
              <a:rPr b="1" spc="630" dirty="0">
                <a:latin typeface="Times New Roman"/>
                <a:cs typeface="Times New Roman"/>
              </a:rPr>
              <a:t>s</a:t>
            </a:r>
            <a:r>
              <a:rPr b="1" spc="-250" dirty="0">
                <a:latin typeface="Times New Roman"/>
                <a:cs typeface="Times New Roman"/>
              </a:rPr>
              <a:t>k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515" dirty="0">
                <a:latin typeface="Times New Roman"/>
                <a:cs typeface="Times New Roman"/>
              </a:rPr>
              <a:t>f</a:t>
            </a:r>
            <a:r>
              <a:rPr b="1" spc="600" dirty="0">
                <a:latin typeface="Times New Roman"/>
                <a:cs typeface="Times New Roman"/>
              </a:rPr>
              <a:t>a</a:t>
            </a:r>
            <a:r>
              <a:rPr b="1" spc="100" dirty="0">
                <a:latin typeface="Times New Roman"/>
                <a:cs typeface="Times New Roman"/>
              </a:rPr>
              <a:t>c</a:t>
            </a:r>
            <a:r>
              <a:rPr b="1" spc="415" dirty="0">
                <a:latin typeface="Times New Roman"/>
                <a:cs typeface="Times New Roman"/>
              </a:rPr>
              <a:t>t</a:t>
            </a:r>
            <a:r>
              <a:rPr b="1" spc="545" dirty="0">
                <a:latin typeface="Times New Roman"/>
                <a:cs typeface="Times New Roman"/>
              </a:rPr>
              <a:t>o</a:t>
            </a:r>
            <a:r>
              <a:rPr b="1" spc="-530" dirty="0"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819" y="1791970"/>
            <a:ext cx="4293870" cy="388239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Genetics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Age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Gender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Pregnancy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Overweight and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obesity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Posture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6309" y="497840"/>
            <a:ext cx="1952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0" dirty="0">
                <a:latin typeface="Times New Roman"/>
                <a:cs typeface="Times New Roman"/>
              </a:rPr>
              <a:t>C</a:t>
            </a:r>
            <a:r>
              <a:rPr b="1" spc="600" dirty="0">
                <a:latin typeface="Times New Roman"/>
                <a:cs typeface="Times New Roman"/>
              </a:rPr>
              <a:t>a</a:t>
            </a:r>
            <a:r>
              <a:rPr b="1" spc="254" dirty="0">
                <a:latin typeface="Times New Roman"/>
                <a:cs typeface="Times New Roman"/>
              </a:rPr>
              <a:t>u</a:t>
            </a:r>
            <a:r>
              <a:rPr b="1" spc="630" dirty="0">
                <a:latin typeface="Times New Roman"/>
                <a:cs typeface="Times New Roman"/>
              </a:rPr>
              <a:t>s</a:t>
            </a:r>
            <a:r>
              <a:rPr b="1" spc="295" dirty="0">
                <a:latin typeface="Times New Roman"/>
                <a:cs typeface="Times New Roman"/>
              </a:rPr>
              <a:t>e</a:t>
            </a:r>
            <a:r>
              <a:rPr b="1" spc="26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819" y="1883410"/>
            <a:ext cx="7122159" cy="423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294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2734945" algn="l"/>
                <a:tab pos="4441825" algn="l"/>
                <a:tab pos="5283835" algn="l"/>
              </a:tabLst>
            </a:pPr>
            <a:r>
              <a:rPr sz="3200" spc="-5" dirty="0">
                <a:latin typeface="Comic Sans MS"/>
                <a:cs typeface="Comic Sans MS"/>
              </a:rPr>
              <a:t>Co</a:t>
            </a:r>
            <a:r>
              <a:rPr sz="3200" dirty="0">
                <a:latin typeface="Comic Sans MS"/>
                <a:cs typeface="Comic Sans MS"/>
              </a:rPr>
              <a:t>n</a:t>
            </a:r>
            <a:r>
              <a:rPr sz="3200" spc="-5" dirty="0">
                <a:latin typeface="Comic Sans MS"/>
                <a:cs typeface="Comic Sans MS"/>
              </a:rPr>
              <a:t>ge</a:t>
            </a:r>
            <a:r>
              <a:rPr sz="3200" spc="10" dirty="0">
                <a:latin typeface="Comic Sans MS"/>
                <a:cs typeface="Comic Sans MS"/>
              </a:rPr>
              <a:t>n</a:t>
            </a:r>
            <a:r>
              <a:rPr sz="3200" spc="-10" dirty="0">
                <a:latin typeface="Comic Sans MS"/>
                <a:cs typeface="Comic Sans MS"/>
              </a:rPr>
              <a:t>i</a:t>
            </a:r>
            <a:r>
              <a:rPr sz="3200" spc="5" dirty="0">
                <a:latin typeface="Comic Sans MS"/>
                <a:cs typeface="Comic Sans MS"/>
              </a:rPr>
              <a:t>t</a:t>
            </a:r>
            <a:r>
              <a:rPr sz="3200" dirty="0">
                <a:latin typeface="Comic Sans MS"/>
                <a:cs typeface="Comic Sans MS"/>
              </a:rPr>
              <a:t>al	</a:t>
            </a:r>
            <a:r>
              <a:rPr sz="3200" spc="10" dirty="0">
                <a:latin typeface="Comic Sans MS"/>
                <a:cs typeface="Comic Sans MS"/>
              </a:rPr>
              <a:t>a</a:t>
            </a:r>
            <a:r>
              <a:rPr sz="3200" spc="-10" dirty="0">
                <a:latin typeface="Comic Sans MS"/>
                <a:cs typeface="Comic Sans MS"/>
              </a:rPr>
              <a:t>b</a:t>
            </a:r>
            <a:r>
              <a:rPr sz="3200" dirty="0">
                <a:latin typeface="Comic Sans MS"/>
                <a:cs typeface="Comic Sans MS"/>
              </a:rPr>
              <a:t>se</a:t>
            </a:r>
            <a:r>
              <a:rPr sz="3200" spc="-5" dirty="0">
                <a:latin typeface="Comic Sans MS"/>
                <a:cs typeface="Comic Sans MS"/>
              </a:rPr>
              <a:t>n</a:t>
            </a:r>
            <a:r>
              <a:rPr sz="3200" dirty="0">
                <a:latin typeface="Comic Sans MS"/>
                <a:cs typeface="Comic Sans MS"/>
              </a:rPr>
              <a:t>t	</a:t>
            </a:r>
            <a:r>
              <a:rPr sz="3200" spc="-5" dirty="0">
                <a:latin typeface="Comic Sans MS"/>
                <a:cs typeface="Comic Sans MS"/>
              </a:rPr>
              <a:t>o</a:t>
            </a:r>
            <a:r>
              <a:rPr sz="3200" dirty="0">
                <a:latin typeface="Comic Sans MS"/>
                <a:cs typeface="Comic Sans MS"/>
              </a:rPr>
              <a:t>r	</a:t>
            </a:r>
            <a:r>
              <a:rPr sz="3200" spc="-5" dirty="0">
                <a:latin typeface="Comic Sans MS"/>
                <a:cs typeface="Comic Sans MS"/>
              </a:rPr>
              <a:t>defe</a:t>
            </a:r>
            <a:r>
              <a:rPr sz="3200" spc="5" dirty="0">
                <a:latin typeface="Comic Sans MS"/>
                <a:cs typeface="Comic Sans MS"/>
              </a:rPr>
              <a:t>c</a:t>
            </a:r>
            <a:r>
              <a:rPr sz="3200" spc="-5" dirty="0">
                <a:latin typeface="Comic Sans MS"/>
                <a:cs typeface="Comic Sans MS"/>
              </a:rPr>
              <a:t>ti</a:t>
            </a:r>
            <a:r>
              <a:rPr sz="3200" dirty="0">
                <a:latin typeface="Comic Sans MS"/>
                <a:cs typeface="Comic Sans MS"/>
              </a:rPr>
              <a:t>ve  </a:t>
            </a:r>
            <a:r>
              <a:rPr sz="3200" spc="-5" dirty="0">
                <a:latin typeface="Comic Sans MS"/>
                <a:cs typeface="Comic Sans MS"/>
              </a:rPr>
              <a:t>venous valves.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9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Elevation of venous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pressure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Incompetent venous valves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9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Chronic systemic</a:t>
            </a:r>
            <a:r>
              <a:rPr sz="3200" spc="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disease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9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Infections </a:t>
            </a:r>
            <a:r>
              <a:rPr sz="3200" dirty="0">
                <a:latin typeface="Comic Sans MS"/>
                <a:cs typeface="Comic Sans MS"/>
              </a:rPr>
              <a:t>and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trauma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950" y="497840"/>
            <a:ext cx="48075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434" dirty="0">
                <a:latin typeface="Times New Roman"/>
                <a:cs typeface="Times New Roman"/>
              </a:rPr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9429" y="1746250"/>
            <a:ext cx="3895725" cy="462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mic Sans MS"/>
                <a:cs typeface="Comic Sans MS"/>
              </a:rPr>
              <a:t>Any risk</a:t>
            </a:r>
            <a:r>
              <a:rPr sz="2000" b="1" spc="-3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factor/cause</a:t>
            </a:r>
            <a:endParaRPr sz="2000">
              <a:latin typeface="Comic Sans MS"/>
              <a:cs typeface="Comic Sans MS"/>
            </a:endParaRPr>
          </a:p>
          <a:p>
            <a:pPr marR="8255" algn="ctr">
              <a:lnSpc>
                <a:spcPct val="100000"/>
              </a:lnSpc>
              <a:spcBef>
                <a:spcPts val="20"/>
              </a:spcBef>
            </a:pPr>
            <a:r>
              <a:rPr sz="2000" spc="425" dirty="0">
                <a:latin typeface="Arial Black"/>
                <a:cs typeface="Arial Black"/>
              </a:rPr>
              <a:t>↓</a:t>
            </a:r>
            <a:endParaRPr sz="2000">
              <a:latin typeface="Arial Black"/>
              <a:cs typeface="Arial Black"/>
            </a:endParaRPr>
          </a:p>
          <a:p>
            <a:pPr marL="3810" algn="ctr">
              <a:lnSpc>
                <a:spcPct val="100000"/>
              </a:lnSpc>
              <a:spcBef>
                <a:spcPts val="20"/>
              </a:spcBef>
            </a:pPr>
            <a:r>
              <a:rPr sz="2000" spc="145" dirty="0">
                <a:latin typeface="Arial Black"/>
                <a:cs typeface="Arial Black"/>
              </a:rPr>
              <a:t>↑</a:t>
            </a:r>
            <a:r>
              <a:rPr sz="2000" b="1" spc="145" dirty="0">
                <a:latin typeface="Comic Sans MS"/>
                <a:cs typeface="Comic Sans MS"/>
              </a:rPr>
              <a:t>ced </a:t>
            </a:r>
            <a:r>
              <a:rPr sz="2000" b="1" spc="-5" dirty="0">
                <a:latin typeface="Comic Sans MS"/>
                <a:cs typeface="Comic Sans MS"/>
              </a:rPr>
              <a:t>venous</a:t>
            </a:r>
            <a:r>
              <a:rPr sz="2000" b="1" spc="-22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pressure</a:t>
            </a:r>
            <a:endParaRPr sz="2000">
              <a:latin typeface="Comic Sans MS"/>
              <a:cs typeface="Comic Sans MS"/>
            </a:endParaRPr>
          </a:p>
          <a:p>
            <a:pPr marR="8255" algn="ctr">
              <a:lnSpc>
                <a:spcPct val="100000"/>
              </a:lnSpc>
              <a:spcBef>
                <a:spcPts val="20"/>
              </a:spcBef>
            </a:pPr>
            <a:r>
              <a:rPr sz="2000" spc="425" dirty="0">
                <a:latin typeface="Arial Black"/>
                <a:cs typeface="Arial Black"/>
              </a:rPr>
              <a:t>↓</a:t>
            </a:r>
            <a:endParaRPr sz="2000">
              <a:latin typeface="Arial Black"/>
              <a:cs typeface="Arial Black"/>
            </a:endParaRPr>
          </a:p>
          <a:p>
            <a:pPr marL="2540" algn="ctr">
              <a:lnSpc>
                <a:spcPct val="100000"/>
              </a:lnSpc>
              <a:spcBef>
                <a:spcPts val="10"/>
              </a:spcBef>
            </a:pPr>
            <a:r>
              <a:rPr sz="2000" b="1" dirty="0">
                <a:latin typeface="Comic Sans MS"/>
                <a:cs typeface="Comic Sans MS"/>
              </a:rPr>
              <a:t>Dilation of</a:t>
            </a:r>
            <a:r>
              <a:rPr sz="2000" b="1" spc="-3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veins</a:t>
            </a:r>
            <a:endParaRPr sz="2000">
              <a:latin typeface="Comic Sans MS"/>
              <a:cs typeface="Comic Sans MS"/>
            </a:endParaRPr>
          </a:p>
          <a:p>
            <a:pPr marR="8255" algn="ctr">
              <a:lnSpc>
                <a:spcPct val="100000"/>
              </a:lnSpc>
              <a:spcBef>
                <a:spcPts val="20"/>
              </a:spcBef>
            </a:pPr>
            <a:r>
              <a:rPr sz="2000" spc="425" dirty="0">
                <a:latin typeface="Arial Black"/>
                <a:cs typeface="Arial Black"/>
              </a:rPr>
              <a:t>↓</a:t>
            </a:r>
            <a:endParaRPr sz="2000">
              <a:latin typeface="Arial Black"/>
              <a:cs typeface="Arial Black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2000" b="1" spc="-5" dirty="0">
                <a:latin typeface="Comic Sans MS"/>
                <a:cs typeface="Comic Sans MS"/>
              </a:rPr>
              <a:t>Valves</a:t>
            </a:r>
            <a:r>
              <a:rPr sz="2000" b="1" spc="-1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stretched</a:t>
            </a:r>
            <a:endParaRPr sz="2000">
              <a:latin typeface="Comic Sans MS"/>
              <a:cs typeface="Comic Sans MS"/>
            </a:endParaRPr>
          </a:p>
          <a:p>
            <a:pPr marR="8255" algn="ctr">
              <a:lnSpc>
                <a:spcPct val="100000"/>
              </a:lnSpc>
              <a:spcBef>
                <a:spcPts val="20"/>
              </a:spcBef>
            </a:pPr>
            <a:r>
              <a:rPr sz="2000" spc="425" dirty="0">
                <a:latin typeface="Arial Black"/>
                <a:cs typeface="Arial Black"/>
              </a:rPr>
              <a:t>↓</a:t>
            </a:r>
            <a:endParaRPr sz="2000">
              <a:latin typeface="Arial Black"/>
              <a:cs typeface="Arial Black"/>
            </a:endParaRPr>
          </a:p>
          <a:p>
            <a:pPr marL="3175" algn="ctr">
              <a:lnSpc>
                <a:spcPct val="100000"/>
              </a:lnSpc>
              <a:spcBef>
                <a:spcPts val="10"/>
              </a:spcBef>
            </a:pPr>
            <a:r>
              <a:rPr sz="2000" b="1" spc="-5" dirty="0">
                <a:latin typeface="Comic Sans MS"/>
                <a:cs typeface="Comic Sans MS"/>
              </a:rPr>
              <a:t>Incompetent valve</a:t>
            </a:r>
            <a:endParaRPr sz="2000">
              <a:latin typeface="Comic Sans MS"/>
              <a:cs typeface="Comic Sans MS"/>
            </a:endParaRPr>
          </a:p>
          <a:p>
            <a:pPr marR="8255" algn="ctr">
              <a:lnSpc>
                <a:spcPct val="100000"/>
              </a:lnSpc>
              <a:spcBef>
                <a:spcPts val="20"/>
              </a:spcBef>
            </a:pPr>
            <a:r>
              <a:rPr sz="2000" spc="425" dirty="0">
                <a:latin typeface="Arial Black"/>
                <a:cs typeface="Arial Black"/>
              </a:rPr>
              <a:t>↓</a:t>
            </a:r>
            <a:endParaRPr sz="2000">
              <a:latin typeface="Arial Black"/>
              <a:cs typeface="Arial Black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2000" b="1" spc="-5" dirty="0">
                <a:latin typeface="Comic Sans MS"/>
                <a:cs typeface="Comic Sans MS"/>
              </a:rPr>
              <a:t>Reverse </a:t>
            </a:r>
            <a:r>
              <a:rPr sz="2000" b="1" dirty="0">
                <a:latin typeface="Comic Sans MS"/>
                <a:cs typeface="Comic Sans MS"/>
              </a:rPr>
              <a:t>blood</a:t>
            </a:r>
            <a:r>
              <a:rPr sz="2000" b="1" spc="-3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flow</a:t>
            </a:r>
            <a:endParaRPr sz="2000">
              <a:latin typeface="Comic Sans MS"/>
              <a:cs typeface="Comic Sans MS"/>
            </a:endParaRPr>
          </a:p>
          <a:p>
            <a:pPr marR="8255" algn="ctr">
              <a:lnSpc>
                <a:spcPct val="100000"/>
              </a:lnSpc>
              <a:spcBef>
                <a:spcPts val="20"/>
              </a:spcBef>
            </a:pPr>
            <a:r>
              <a:rPr sz="2000" spc="425" dirty="0">
                <a:latin typeface="Arial Black"/>
                <a:cs typeface="Arial Black"/>
              </a:rPr>
              <a:t>↓</a:t>
            </a:r>
            <a:endParaRPr sz="2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b="1" spc="-5" dirty="0">
                <a:latin typeface="Comic Sans MS"/>
                <a:cs typeface="Comic Sans MS"/>
              </a:rPr>
              <a:t>Calf muscles </a:t>
            </a:r>
            <a:r>
              <a:rPr sz="2000" b="1" dirty="0">
                <a:latin typeface="Comic Sans MS"/>
                <a:cs typeface="Comic Sans MS"/>
              </a:rPr>
              <a:t>fail to </a:t>
            </a:r>
            <a:r>
              <a:rPr sz="2000" b="1" spc="-5" dirty="0">
                <a:latin typeface="Comic Sans MS"/>
                <a:cs typeface="Comic Sans MS"/>
              </a:rPr>
              <a:t>pump</a:t>
            </a:r>
            <a:r>
              <a:rPr sz="2000" b="1" spc="-6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blood</a:t>
            </a:r>
            <a:endParaRPr sz="2000">
              <a:latin typeface="Comic Sans MS"/>
              <a:cs typeface="Comic Sans MS"/>
            </a:endParaRPr>
          </a:p>
          <a:p>
            <a:pPr marR="8255" algn="ctr">
              <a:lnSpc>
                <a:spcPct val="100000"/>
              </a:lnSpc>
              <a:spcBef>
                <a:spcPts val="10"/>
              </a:spcBef>
            </a:pPr>
            <a:r>
              <a:rPr sz="2000" spc="425" dirty="0">
                <a:latin typeface="Arial Black"/>
                <a:cs typeface="Arial Black"/>
              </a:rPr>
              <a:t>↓</a:t>
            </a:r>
            <a:endParaRPr sz="2000">
              <a:latin typeface="Arial Black"/>
              <a:cs typeface="Arial Black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2000" b="1" spc="-5" dirty="0">
                <a:latin typeface="Comic Sans MS"/>
                <a:cs typeface="Comic Sans MS"/>
              </a:rPr>
              <a:t>Venous</a:t>
            </a:r>
            <a:r>
              <a:rPr sz="2000" b="1" spc="-2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distention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419" y="497840"/>
            <a:ext cx="6681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6665" algn="l"/>
              </a:tabLst>
            </a:pPr>
            <a:r>
              <a:rPr b="1" spc="395" dirty="0">
                <a:latin typeface="Times New Roman"/>
                <a:cs typeface="Times New Roman"/>
              </a:rPr>
              <a:t>Clinical	</a:t>
            </a:r>
            <a:r>
              <a:rPr b="1" spc="370" dirty="0">
                <a:latin typeface="Times New Roman"/>
                <a:cs typeface="Times New Roman"/>
              </a:rPr>
              <a:t>manifestations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403350" y="4509770"/>
            <a:ext cx="7199630" cy="1823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80819" y="1830070"/>
            <a:ext cx="5817235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indent="-307340">
              <a:lnSpc>
                <a:spcPct val="100000"/>
              </a:lnSpc>
              <a:spcBef>
                <a:spcPts val="100"/>
              </a:spcBef>
              <a:buChar char="•"/>
              <a:tabLst>
                <a:tab pos="319405" algn="l"/>
                <a:tab pos="320040" algn="l"/>
              </a:tabLst>
            </a:pPr>
            <a:r>
              <a:rPr sz="1800" spc="-5" dirty="0">
                <a:latin typeface="Comic Sans MS"/>
                <a:cs typeface="Comic Sans MS"/>
              </a:rPr>
              <a:t>Enlarged veins </a:t>
            </a:r>
            <a:r>
              <a:rPr sz="1800" dirty="0">
                <a:latin typeface="Comic Sans MS"/>
                <a:cs typeface="Comic Sans MS"/>
              </a:rPr>
              <a:t>that </a:t>
            </a:r>
            <a:r>
              <a:rPr sz="1800" spc="-5" dirty="0">
                <a:latin typeface="Comic Sans MS"/>
                <a:cs typeface="Comic Sans MS"/>
              </a:rPr>
              <a:t>are visible </a:t>
            </a:r>
            <a:r>
              <a:rPr sz="1800" dirty="0">
                <a:latin typeface="Comic Sans MS"/>
                <a:cs typeface="Comic Sans MS"/>
              </a:rPr>
              <a:t>on</a:t>
            </a:r>
            <a:r>
              <a:rPr sz="1800" spc="-5" dirty="0">
                <a:latin typeface="Comic Sans MS"/>
                <a:cs typeface="Comic Sans MS"/>
              </a:rPr>
              <a:t> skin</a:t>
            </a:r>
            <a:endParaRPr sz="1800">
              <a:latin typeface="Comic Sans MS"/>
              <a:cs typeface="Comic Sans MS"/>
            </a:endParaRPr>
          </a:p>
          <a:p>
            <a:pPr marL="320040" indent="-307340">
              <a:lnSpc>
                <a:spcPct val="100000"/>
              </a:lnSpc>
              <a:spcBef>
                <a:spcPts val="1550"/>
              </a:spcBef>
              <a:buChar char="•"/>
              <a:tabLst>
                <a:tab pos="319405" algn="l"/>
                <a:tab pos="320040" algn="l"/>
              </a:tabLst>
            </a:pPr>
            <a:r>
              <a:rPr sz="1800" spc="-5" dirty="0">
                <a:latin typeface="Comic Sans MS"/>
                <a:cs typeface="Comic Sans MS"/>
              </a:rPr>
              <a:t>Mild swelling </a:t>
            </a:r>
            <a:r>
              <a:rPr sz="1800" dirty="0">
                <a:latin typeface="Comic Sans MS"/>
                <a:cs typeface="Comic Sans MS"/>
              </a:rPr>
              <a:t>of </a:t>
            </a:r>
            <a:r>
              <a:rPr sz="1800" spc="-5" dirty="0">
                <a:latin typeface="Comic Sans MS"/>
                <a:cs typeface="Comic Sans MS"/>
              </a:rPr>
              <a:t>ankles </a:t>
            </a:r>
            <a:r>
              <a:rPr sz="1800" dirty="0">
                <a:latin typeface="Comic Sans MS"/>
                <a:cs typeface="Comic Sans MS"/>
              </a:rPr>
              <a:t>and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feet</a:t>
            </a:r>
            <a:endParaRPr sz="1800">
              <a:latin typeface="Comic Sans MS"/>
              <a:cs typeface="Comic Sans MS"/>
            </a:endParaRPr>
          </a:p>
          <a:p>
            <a:pPr marL="320040" indent="-307340">
              <a:lnSpc>
                <a:spcPct val="100000"/>
              </a:lnSpc>
              <a:spcBef>
                <a:spcPts val="1550"/>
              </a:spcBef>
              <a:buChar char="•"/>
              <a:tabLst>
                <a:tab pos="319405" algn="l"/>
                <a:tab pos="320040" algn="l"/>
              </a:tabLst>
            </a:pPr>
            <a:r>
              <a:rPr sz="1800" spc="-5" dirty="0">
                <a:latin typeface="Comic Sans MS"/>
                <a:cs typeface="Comic Sans MS"/>
              </a:rPr>
              <a:t>Painful, achy, </a:t>
            </a:r>
            <a:r>
              <a:rPr sz="1800" dirty="0">
                <a:latin typeface="Comic Sans MS"/>
                <a:cs typeface="Comic Sans MS"/>
              </a:rPr>
              <a:t>or </a:t>
            </a:r>
            <a:r>
              <a:rPr sz="1800" spc="-5" dirty="0">
                <a:latin typeface="Comic Sans MS"/>
                <a:cs typeface="Comic Sans MS"/>
              </a:rPr>
              <a:t>“heavy”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legs</a:t>
            </a:r>
            <a:endParaRPr sz="1800">
              <a:latin typeface="Comic Sans MS"/>
              <a:cs typeface="Comic Sans MS"/>
            </a:endParaRPr>
          </a:p>
          <a:p>
            <a:pPr marL="320040" indent="-307340">
              <a:lnSpc>
                <a:spcPct val="100000"/>
              </a:lnSpc>
              <a:spcBef>
                <a:spcPts val="1550"/>
              </a:spcBef>
              <a:buChar char="•"/>
              <a:tabLst>
                <a:tab pos="319405" algn="l"/>
                <a:tab pos="320040" algn="l"/>
              </a:tabLst>
            </a:pPr>
            <a:r>
              <a:rPr sz="1800" spc="-5" dirty="0">
                <a:latin typeface="Comic Sans MS"/>
                <a:cs typeface="Comic Sans MS"/>
              </a:rPr>
              <a:t>Throbbing </a:t>
            </a:r>
            <a:r>
              <a:rPr sz="1800" dirty="0">
                <a:latin typeface="Comic Sans MS"/>
                <a:cs typeface="Comic Sans MS"/>
              </a:rPr>
              <a:t>or </a:t>
            </a:r>
            <a:r>
              <a:rPr sz="1800" spc="-5" dirty="0">
                <a:latin typeface="Comic Sans MS"/>
                <a:cs typeface="Comic Sans MS"/>
              </a:rPr>
              <a:t>cramping in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legs</a:t>
            </a:r>
            <a:endParaRPr sz="1800">
              <a:latin typeface="Comic Sans MS"/>
              <a:cs typeface="Comic Sans MS"/>
            </a:endParaRPr>
          </a:p>
          <a:p>
            <a:pPr marL="320040" indent="-307340">
              <a:lnSpc>
                <a:spcPct val="100000"/>
              </a:lnSpc>
              <a:spcBef>
                <a:spcPts val="1540"/>
              </a:spcBef>
              <a:buChar char="•"/>
              <a:tabLst>
                <a:tab pos="319405" algn="l"/>
                <a:tab pos="320040" algn="l"/>
              </a:tabLst>
            </a:pPr>
            <a:r>
              <a:rPr sz="1800" spc="-5" dirty="0">
                <a:latin typeface="Comic Sans MS"/>
                <a:cs typeface="Comic Sans MS"/>
              </a:rPr>
              <a:t>Itchy legs, especially </a:t>
            </a:r>
            <a:r>
              <a:rPr sz="1800" dirty="0">
                <a:latin typeface="Comic Sans MS"/>
                <a:cs typeface="Comic Sans MS"/>
              </a:rPr>
              <a:t>in </a:t>
            </a:r>
            <a:r>
              <a:rPr sz="1800" spc="-5" dirty="0">
                <a:latin typeface="Comic Sans MS"/>
                <a:cs typeface="Comic Sans MS"/>
              </a:rPr>
              <a:t>the lower leg </a:t>
            </a:r>
            <a:r>
              <a:rPr sz="1800" dirty="0">
                <a:latin typeface="Comic Sans MS"/>
                <a:cs typeface="Comic Sans MS"/>
              </a:rPr>
              <a:t>and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ankle</a:t>
            </a:r>
            <a:endParaRPr sz="1800">
              <a:latin typeface="Comic Sans MS"/>
              <a:cs typeface="Comic Sans MS"/>
            </a:endParaRPr>
          </a:p>
          <a:p>
            <a:pPr marL="320040" indent="-307340">
              <a:lnSpc>
                <a:spcPct val="100000"/>
              </a:lnSpc>
              <a:spcBef>
                <a:spcPts val="1550"/>
              </a:spcBef>
              <a:buChar char="•"/>
              <a:tabLst>
                <a:tab pos="319405" algn="l"/>
                <a:tab pos="320040" algn="l"/>
              </a:tabLst>
            </a:pPr>
            <a:r>
              <a:rPr sz="1800" spc="-5" dirty="0">
                <a:latin typeface="Comic Sans MS"/>
                <a:cs typeface="Comic Sans MS"/>
              </a:rPr>
              <a:t>Discoloration </a:t>
            </a:r>
            <a:r>
              <a:rPr sz="1800" dirty="0">
                <a:latin typeface="Comic Sans MS"/>
                <a:cs typeface="Comic Sans MS"/>
              </a:rPr>
              <a:t>of </a:t>
            </a:r>
            <a:r>
              <a:rPr sz="1800" spc="-5" dirty="0">
                <a:latin typeface="Comic Sans MS"/>
                <a:cs typeface="Comic Sans MS"/>
              </a:rPr>
              <a:t>skin surrounding </a:t>
            </a:r>
            <a:r>
              <a:rPr sz="180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varicose</a:t>
            </a:r>
            <a:r>
              <a:rPr sz="1800" spc="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veins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450" y="497840"/>
            <a:ext cx="6308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7860" algn="l"/>
              </a:tabLst>
            </a:pPr>
            <a:r>
              <a:rPr b="1" spc="335" dirty="0">
                <a:latin typeface="Times New Roman"/>
                <a:cs typeface="Times New Roman"/>
              </a:rPr>
              <a:t>Diagnostic	</a:t>
            </a:r>
            <a:r>
              <a:rPr b="1" spc="380" dirty="0">
                <a:latin typeface="Times New Roman"/>
                <a:cs typeface="Times New Roman"/>
              </a:rPr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9700" y="1955800"/>
            <a:ext cx="25806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Appearance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3800" y="2491739"/>
            <a:ext cx="2232659" cy="295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450" y="497840"/>
            <a:ext cx="6308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7860" algn="l"/>
              </a:tabLst>
            </a:pPr>
            <a:r>
              <a:rPr b="1" spc="335" dirty="0">
                <a:latin typeface="Times New Roman"/>
                <a:cs typeface="Times New Roman"/>
              </a:rPr>
              <a:t>Diagnostic	</a:t>
            </a:r>
            <a:r>
              <a:rPr b="1" spc="380" dirty="0">
                <a:latin typeface="Times New Roman"/>
                <a:cs typeface="Times New Roman"/>
              </a:rPr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9700" y="1708150"/>
            <a:ext cx="6237605" cy="1496060"/>
          </a:xfrm>
          <a:prstGeom prst="rect">
            <a:avLst/>
          </a:prstGeom>
        </p:spPr>
        <p:txBody>
          <a:bodyPr vert="horz" wrap="square" lIns="0" tIns="2603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Appearance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9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Hand held Doppler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examination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9929" y="3716020"/>
            <a:ext cx="2015490" cy="2287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800" y="3718559"/>
            <a:ext cx="2664459" cy="2232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450" y="497840"/>
            <a:ext cx="6308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7860" algn="l"/>
              </a:tabLst>
            </a:pPr>
            <a:r>
              <a:rPr b="1" spc="335" dirty="0">
                <a:latin typeface="Times New Roman"/>
                <a:cs typeface="Times New Roman"/>
              </a:rPr>
              <a:t>Diagnostic	</a:t>
            </a:r>
            <a:r>
              <a:rPr b="1" spc="380" dirty="0">
                <a:latin typeface="Times New Roman"/>
                <a:cs typeface="Times New Roman"/>
              </a:rPr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9700" y="1708150"/>
            <a:ext cx="6237605" cy="2231390"/>
          </a:xfrm>
          <a:prstGeom prst="rect">
            <a:avLst/>
          </a:prstGeom>
        </p:spPr>
        <p:txBody>
          <a:bodyPr vert="horz" wrap="square" lIns="0" tIns="2603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Appearance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9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Hand held Doppler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examination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9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Duplex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Ultrasonography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7309" y="4150359"/>
            <a:ext cx="3312160" cy="2090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450" y="497840"/>
            <a:ext cx="6308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7860" algn="l"/>
              </a:tabLst>
            </a:pPr>
            <a:r>
              <a:rPr b="1" spc="335" dirty="0">
                <a:latin typeface="Times New Roman"/>
                <a:cs typeface="Times New Roman"/>
              </a:rPr>
              <a:t>Diagnostic	</a:t>
            </a:r>
            <a:r>
              <a:rPr b="1" spc="380" dirty="0">
                <a:latin typeface="Times New Roman"/>
                <a:cs typeface="Times New Roman"/>
              </a:rPr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9700" y="1715769"/>
            <a:ext cx="5861685" cy="277876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omic Sans MS"/>
                <a:cs typeface="Comic Sans MS"/>
              </a:rPr>
              <a:t>Appearance</a:t>
            </a:r>
            <a:endParaRPr sz="3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8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omic Sans MS"/>
                <a:cs typeface="Comic Sans MS"/>
              </a:rPr>
              <a:t>Hand held Doppler</a:t>
            </a:r>
            <a:r>
              <a:rPr sz="3000" spc="-7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examination</a:t>
            </a:r>
            <a:endParaRPr sz="3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8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omic Sans MS"/>
                <a:cs typeface="Comic Sans MS"/>
              </a:rPr>
              <a:t>Duplex</a:t>
            </a:r>
            <a:r>
              <a:rPr sz="3000" spc="-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Ultrasonography</a:t>
            </a:r>
            <a:endParaRPr sz="3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8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omic Sans MS"/>
                <a:cs typeface="Comic Sans MS"/>
              </a:rPr>
              <a:t>Trendelburg’s</a:t>
            </a:r>
            <a:r>
              <a:rPr sz="3000" spc="-1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test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4672" y="5309007"/>
            <a:ext cx="3349444" cy="1553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950" y="497840"/>
            <a:ext cx="36487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80" dirty="0">
                <a:latin typeface="Times New Roman"/>
                <a:cs typeface="Times New Roman"/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9700" y="1723389"/>
            <a:ext cx="5873115" cy="3610610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355600" marR="1537970" indent="-342900">
              <a:lnSpc>
                <a:spcPct val="100000"/>
              </a:lnSpc>
              <a:spcBef>
                <a:spcPts val="1689"/>
              </a:spcBef>
              <a:buFont typeface="Symbol"/>
              <a:buChar char=""/>
              <a:tabLst>
                <a:tab pos="355600" algn="l"/>
              </a:tabLst>
            </a:pPr>
            <a:r>
              <a:rPr sz="2600" spc="-5" dirty="0">
                <a:latin typeface="Comic Sans MS"/>
                <a:cs typeface="Comic Sans MS"/>
              </a:rPr>
              <a:t>Conservative management</a:t>
            </a:r>
            <a:endParaRPr sz="2600">
              <a:latin typeface="Comic Sans MS"/>
              <a:cs typeface="Comic Sans MS"/>
            </a:endParaRPr>
          </a:p>
          <a:p>
            <a:pPr marL="591820" lvl="1" indent="-236220">
              <a:lnSpc>
                <a:spcPct val="100000"/>
              </a:lnSpc>
              <a:spcBef>
                <a:spcPts val="1590"/>
              </a:spcBef>
              <a:buChar char="-"/>
              <a:tabLst>
                <a:tab pos="592455" algn="l"/>
              </a:tabLst>
            </a:pPr>
            <a:r>
              <a:rPr sz="2600" spc="-5" dirty="0">
                <a:latin typeface="Comic Sans MS"/>
                <a:cs typeface="Comic Sans MS"/>
              </a:rPr>
              <a:t>Elevation </a:t>
            </a:r>
            <a:r>
              <a:rPr sz="2600" dirty="0">
                <a:latin typeface="Comic Sans MS"/>
                <a:cs typeface="Comic Sans MS"/>
              </a:rPr>
              <a:t>of </a:t>
            </a:r>
            <a:r>
              <a:rPr sz="2600" spc="-5" dirty="0">
                <a:latin typeface="Comic Sans MS"/>
                <a:cs typeface="Comic Sans MS"/>
              </a:rPr>
              <a:t>the legs</a:t>
            </a:r>
            <a:endParaRPr sz="2600">
              <a:latin typeface="Comic Sans MS"/>
              <a:cs typeface="Comic Sans MS"/>
            </a:endParaRPr>
          </a:p>
          <a:p>
            <a:pPr marL="591820" lvl="1" indent="-236220">
              <a:lnSpc>
                <a:spcPct val="100000"/>
              </a:lnSpc>
              <a:spcBef>
                <a:spcPts val="1580"/>
              </a:spcBef>
              <a:buChar char="-"/>
              <a:tabLst>
                <a:tab pos="592455" algn="l"/>
              </a:tabLst>
            </a:pPr>
            <a:r>
              <a:rPr sz="2600" spc="-5" dirty="0">
                <a:latin typeface="Comic Sans MS"/>
                <a:cs typeface="Comic Sans MS"/>
              </a:rPr>
              <a:t>Avoid prolonged sitting </a:t>
            </a:r>
            <a:r>
              <a:rPr sz="2600" dirty="0">
                <a:latin typeface="Comic Sans MS"/>
                <a:cs typeface="Comic Sans MS"/>
              </a:rPr>
              <a:t>&amp;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standing</a:t>
            </a:r>
            <a:endParaRPr sz="2600">
              <a:latin typeface="Comic Sans MS"/>
              <a:cs typeface="Comic Sans MS"/>
            </a:endParaRPr>
          </a:p>
          <a:p>
            <a:pPr marL="591820" lvl="1" indent="-236220">
              <a:lnSpc>
                <a:spcPct val="100000"/>
              </a:lnSpc>
              <a:spcBef>
                <a:spcPts val="1580"/>
              </a:spcBef>
              <a:buChar char="-"/>
              <a:tabLst>
                <a:tab pos="592455" algn="l"/>
              </a:tabLst>
            </a:pPr>
            <a:r>
              <a:rPr sz="2600" dirty="0">
                <a:latin typeface="Comic Sans MS"/>
                <a:cs typeface="Comic Sans MS"/>
              </a:rPr>
              <a:t>Compression </a:t>
            </a:r>
            <a:r>
              <a:rPr sz="2600" spc="-5" dirty="0">
                <a:latin typeface="Comic Sans MS"/>
                <a:cs typeface="Comic Sans MS"/>
              </a:rPr>
              <a:t>stockings</a:t>
            </a:r>
            <a:endParaRPr sz="2600">
              <a:latin typeface="Comic Sans MS"/>
              <a:cs typeface="Comic Sans MS"/>
            </a:endParaRPr>
          </a:p>
          <a:p>
            <a:pPr marL="591820" lvl="1" indent="-236220">
              <a:lnSpc>
                <a:spcPct val="100000"/>
              </a:lnSpc>
              <a:spcBef>
                <a:spcPts val="1580"/>
              </a:spcBef>
              <a:buChar char="-"/>
              <a:tabLst>
                <a:tab pos="592455" algn="l"/>
              </a:tabLst>
            </a:pPr>
            <a:r>
              <a:rPr sz="2600" dirty="0">
                <a:latin typeface="Comic Sans MS"/>
                <a:cs typeface="Comic Sans MS"/>
              </a:rPr>
              <a:t>Exercise</a:t>
            </a:r>
            <a:endParaRPr sz="2600">
              <a:latin typeface="Comic Sans MS"/>
              <a:cs typeface="Comic Sans MS"/>
            </a:endParaRPr>
          </a:p>
          <a:p>
            <a:pPr marL="591820" lvl="1" indent="-236220">
              <a:lnSpc>
                <a:spcPct val="100000"/>
              </a:lnSpc>
              <a:spcBef>
                <a:spcPts val="1590"/>
              </a:spcBef>
              <a:buChar char="-"/>
              <a:tabLst>
                <a:tab pos="592455" algn="l"/>
              </a:tabLst>
            </a:pPr>
            <a:r>
              <a:rPr sz="2600" dirty="0">
                <a:latin typeface="Comic Sans MS"/>
                <a:cs typeface="Comic Sans MS"/>
              </a:rPr>
              <a:t>Lose</a:t>
            </a:r>
            <a:r>
              <a:rPr sz="2600" spc="-5" dirty="0">
                <a:latin typeface="Comic Sans MS"/>
                <a:cs typeface="Comic Sans MS"/>
              </a:rPr>
              <a:t> weight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3289" y="497840"/>
            <a:ext cx="4601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Anatomical</a:t>
            </a:r>
            <a:r>
              <a:rPr spc="-35" dirty="0"/>
              <a:t> </a:t>
            </a:r>
            <a:r>
              <a:rPr spc="-165" dirty="0"/>
              <a:t>Review</a:t>
            </a:r>
          </a:p>
        </p:txBody>
      </p:sp>
      <p:sp>
        <p:nvSpPr>
          <p:cNvPr id="3" name="object 3"/>
          <p:cNvSpPr/>
          <p:nvPr/>
        </p:nvSpPr>
        <p:spPr>
          <a:xfrm>
            <a:off x="1403350" y="1772920"/>
            <a:ext cx="7272020" cy="4608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0819" y="497840"/>
            <a:ext cx="5614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Management</a:t>
            </a:r>
            <a:r>
              <a:rPr spc="-20" dirty="0"/>
              <a:t> </a:t>
            </a:r>
            <a:r>
              <a:rPr spc="45" dirty="0"/>
              <a:t>Cont……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5430" y="1671319"/>
            <a:ext cx="6997065" cy="463804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000" b="1" spc="-5" dirty="0">
                <a:latin typeface="Comic Sans MS"/>
                <a:cs typeface="Comic Sans MS"/>
              </a:rPr>
              <a:t>Sclerotherapy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Sclerosant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agent</a:t>
            </a:r>
            <a:r>
              <a:rPr sz="2000" dirty="0">
                <a:latin typeface="Comic Sans MS"/>
                <a:cs typeface="Comic Sans MS"/>
              </a:rPr>
              <a:t>: </a:t>
            </a:r>
            <a:r>
              <a:rPr sz="2000" b="1" spc="-5" dirty="0">
                <a:solidFill>
                  <a:srgbClr val="FFFF00"/>
                </a:solidFill>
                <a:latin typeface="Comic Sans MS"/>
                <a:cs typeface="Comic Sans MS"/>
              </a:rPr>
              <a:t>sodium tetradecyl</a:t>
            </a:r>
            <a:r>
              <a:rPr sz="2000" b="1" spc="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omic Sans MS"/>
                <a:cs typeface="Comic Sans MS"/>
              </a:rPr>
              <a:t>sulphate</a:t>
            </a:r>
            <a:endParaRPr sz="2000">
              <a:latin typeface="Comic Sans MS"/>
              <a:cs typeface="Comic Sans MS"/>
            </a:endParaRPr>
          </a:p>
          <a:p>
            <a:pPr marL="12700" marR="7620">
              <a:lnSpc>
                <a:spcPct val="130000"/>
              </a:lnSpc>
              <a:spcBef>
                <a:spcPts val="500"/>
              </a:spcBef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dose:</a:t>
            </a:r>
            <a:r>
              <a:rPr sz="2000" spc="-5" dirty="0">
                <a:latin typeface="Comic Sans MS"/>
                <a:cs typeface="Comic Sans MS"/>
              </a:rPr>
              <a:t> 0.25 </a:t>
            </a:r>
            <a:r>
              <a:rPr sz="2000" dirty="0">
                <a:latin typeface="Comic Sans MS"/>
                <a:cs typeface="Comic Sans MS"/>
              </a:rPr>
              <a:t>- 1ml </a:t>
            </a:r>
            <a:r>
              <a:rPr sz="2000" spc="-5" dirty="0">
                <a:latin typeface="Comic Sans MS"/>
                <a:cs typeface="Comic Sans MS"/>
              </a:rPr>
              <a:t>at </a:t>
            </a:r>
            <a:r>
              <a:rPr sz="2000" dirty="0">
                <a:latin typeface="Comic Sans MS"/>
                <a:cs typeface="Comic Sans MS"/>
              </a:rPr>
              <a:t>one site </a:t>
            </a:r>
            <a:r>
              <a:rPr sz="2000" spc="-5" dirty="0">
                <a:latin typeface="Comic Sans MS"/>
                <a:cs typeface="Comic Sans MS"/>
              </a:rPr>
              <a:t>and </a:t>
            </a:r>
            <a:r>
              <a:rPr sz="2000" dirty="0">
                <a:latin typeface="Comic Sans MS"/>
                <a:cs typeface="Comic Sans MS"/>
              </a:rPr>
              <a:t>maximum </a:t>
            </a:r>
            <a:r>
              <a:rPr sz="2000" spc="-5" dirty="0">
                <a:latin typeface="Comic Sans MS"/>
                <a:cs typeface="Comic Sans MS"/>
              </a:rPr>
              <a:t>can </a:t>
            </a:r>
            <a:r>
              <a:rPr sz="2000" dirty="0">
                <a:latin typeface="Comic Sans MS"/>
                <a:cs typeface="Comic Sans MS"/>
              </a:rPr>
              <a:t>be 4 ml </a:t>
            </a:r>
            <a:r>
              <a:rPr sz="2000" spc="-5" dirty="0">
                <a:latin typeface="Comic Sans MS"/>
                <a:cs typeface="Comic Sans MS"/>
              </a:rPr>
              <a:t>at </a:t>
            </a:r>
            <a:r>
              <a:rPr sz="2000" dirty="0">
                <a:latin typeface="Comic Sans MS"/>
                <a:cs typeface="Comic Sans MS"/>
              </a:rPr>
              <a:t>4  </a:t>
            </a:r>
            <a:r>
              <a:rPr sz="2000" spc="-5" dirty="0">
                <a:latin typeface="Comic Sans MS"/>
                <a:cs typeface="Comic Sans MS"/>
              </a:rPr>
              <a:t>different sites in superficial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5" dirty="0">
                <a:latin typeface="Comic Sans MS"/>
                <a:cs typeface="Comic Sans MS"/>
              </a:rPr>
              <a:t>vein.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0000"/>
              </a:lnSpc>
              <a:spcBef>
                <a:spcPts val="500"/>
              </a:spcBef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Action</a:t>
            </a:r>
            <a:r>
              <a:rPr sz="2000" dirty="0">
                <a:latin typeface="Comic Sans MS"/>
                <a:cs typeface="Comic Sans MS"/>
              </a:rPr>
              <a:t>: </a:t>
            </a:r>
            <a:r>
              <a:rPr sz="2000" spc="-5" dirty="0">
                <a:latin typeface="Comic Sans MS"/>
                <a:cs typeface="Comic Sans MS"/>
              </a:rPr>
              <a:t>irritation </a:t>
            </a:r>
            <a:r>
              <a:rPr sz="2000" dirty="0">
                <a:latin typeface="Comic Sans MS"/>
                <a:cs typeface="Comic Sans MS"/>
              </a:rPr>
              <a:t>to </a:t>
            </a:r>
            <a:r>
              <a:rPr sz="2000" spc="-5" dirty="0">
                <a:latin typeface="Comic Sans MS"/>
                <a:cs typeface="Comic Sans MS"/>
              </a:rPr>
              <a:t>the intima </a:t>
            </a:r>
            <a:r>
              <a:rPr sz="2000" dirty="0">
                <a:latin typeface="Comic Sans MS"/>
                <a:cs typeface="Comic Sans MS"/>
              </a:rPr>
              <a:t>of the </a:t>
            </a:r>
            <a:r>
              <a:rPr sz="2000" spc="-5" dirty="0">
                <a:latin typeface="Comic Sans MS"/>
                <a:cs typeface="Comic Sans MS"/>
              </a:rPr>
              <a:t>vein </a:t>
            </a:r>
            <a:r>
              <a:rPr sz="2000" dirty="0">
                <a:latin typeface="Comic Sans MS"/>
                <a:cs typeface="Comic Sans MS"/>
              </a:rPr>
              <a:t>wall, </a:t>
            </a:r>
            <a:r>
              <a:rPr sz="2000" spc="-5" dirty="0">
                <a:latin typeface="Comic Sans MS"/>
                <a:cs typeface="Comic Sans MS"/>
              </a:rPr>
              <a:t>causes </a:t>
            </a:r>
            <a:r>
              <a:rPr sz="2000" spc="5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hardening of vein so that they no longer </a:t>
            </a:r>
            <a:r>
              <a:rPr sz="2000" dirty="0">
                <a:latin typeface="Comic Sans MS"/>
                <a:cs typeface="Comic Sans MS"/>
              </a:rPr>
              <a:t>fill </a:t>
            </a:r>
            <a:r>
              <a:rPr sz="2000" spc="-5" dirty="0">
                <a:latin typeface="Comic Sans MS"/>
                <a:cs typeface="Comic Sans MS"/>
              </a:rPr>
              <a:t>with </a:t>
            </a:r>
            <a:r>
              <a:rPr sz="2000" dirty="0">
                <a:latin typeface="Comic Sans MS"/>
                <a:cs typeface="Comic Sans MS"/>
              </a:rPr>
              <a:t>blood.  Blood </a:t>
            </a:r>
            <a:r>
              <a:rPr sz="2000" spc="-5" dirty="0">
                <a:latin typeface="Comic Sans MS"/>
                <a:cs typeface="Comic Sans MS"/>
              </a:rPr>
              <a:t>that </a:t>
            </a:r>
            <a:r>
              <a:rPr sz="2000" dirty="0">
                <a:latin typeface="Comic Sans MS"/>
                <a:cs typeface="Comic Sans MS"/>
              </a:rPr>
              <a:t>would </a:t>
            </a:r>
            <a:r>
              <a:rPr sz="2000" spc="-5" dirty="0">
                <a:latin typeface="Comic Sans MS"/>
                <a:cs typeface="Comic Sans MS"/>
              </a:rPr>
              <a:t>normally </a:t>
            </a:r>
            <a:r>
              <a:rPr sz="2000" dirty="0">
                <a:latin typeface="Comic Sans MS"/>
                <a:cs typeface="Comic Sans MS"/>
              </a:rPr>
              <a:t>return </a:t>
            </a:r>
            <a:r>
              <a:rPr sz="2000" spc="-5" dirty="0">
                <a:latin typeface="Comic Sans MS"/>
                <a:cs typeface="Comic Sans MS"/>
              </a:rPr>
              <a:t>to the </a:t>
            </a:r>
            <a:r>
              <a:rPr sz="2000" spc="-10" dirty="0">
                <a:latin typeface="Comic Sans MS"/>
                <a:cs typeface="Comic Sans MS"/>
              </a:rPr>
              <a:t>heart </a:t>
            </a:r>
            <a:r>
              <a:rPr sz="2000" dirty="0">
                <a:latin typeface="Comic Sans MS"/>
                <a:cs typeface="Comic Sans MS"/>
              </a:rPr>
              <a:t>through  </a:t>
            </a:r>
            <a:r>
              <a:rPr sz="2000" spc="-5" dirty="0">
                <a:latin typeface="Comic Sans MS"/>
                <a:cs typeface="Comic Sans MS"/>
              </a:rPr>
              <a:t>these veins returns to the heart </a:t>
            </a:r>
            <a:r>
              <a:rPr sz="2000" dirty="0">
                <a:latin typeface="Comic Sans MS"/>
                <a:cs typeface="Comic Sans MS"/>
              </a:rPr>
              <a:t>by </a:t>
            </a:r>
            <a:r>
              <a:rPr sz="2000" spc="-5" dirty="0">
                <a:latin typeface="Comic Sans MS"/>
                <a:cs typeface="Comic Sans MS"/>
              </a:rPr>
              <a:t>way </a:t>
            </a:r>
            <a:r>
              <a:rPr sz="2000" dirty="0">
                <a:latin typeface="Comic Sans MS"/>
                <a:cs typeface="Comic Sans MS"/>
              </a:rPr>
              <a:t>of </a:t>
            </a:r>
            <a:r>
              <a:rPr sz="2000" spc="-5" dirty="0">
                <a:latin typeface="Comic Sans MS"/>
                <a:cs typeface="Comic Sans MS"/>
              </a:rPr>
              <a:t>other veins. </a:t>
            </a:r>
            <a:r>
              <a:rPr sz="2000" spc="5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The veins that received the injection </a:t>
            </a:r>
            <a:r>
              <a:rPr sz="2000" dirty="0">
                <a:latin typeface="Comic Sans MS"/>
                <a:cs typeface="Comic Sans MS"/>
              </a:rPr>
              <a:t>will </a:t>
            </a:r>
            <a:r>
              <a:rPr sz="2000" spc="-5" dirty="0">
                <a:latin typeface="Comic Sans MS"/>
                <a:cs typeface="Comic Sans MS"/>
              </a:rPr>
              <a:t>eventually  shrivel and disappear. The scar tissue is absorbed </a:t>
            </a:r>
            <a:r>
              <a:rPr sz="2000" dirty="0">
                <a:latin typeface="Comic Sans MS"/>
                <a:cs typeface="Comic Sans MS"/>
              </a:rPr>
              <a:t>by </a:t>
            </a:r>
            <a:r>
              <a:rPr sz="2000" spc="-5" dirty="0">
                <a:latin typeface="Comic Sans MS"/>
                <a:cs typeface="Comic Sans MS"/>
              </a:rPr>
              <a:t>the  body.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350" y="1772920"/>
            <a:ext cx="7274559" cy="4538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9879" y="497840"/>
            <a:ext cx="3288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Sclerotherapy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1489" y="497840"/>
            <a:ext cx="5613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Management</a:t>
            </a:r>
            <a:r>
              <a:rPr spc="-15" dirty="0"/>
              <a:t> </a:t>
            </a:r>
            <a:r>
              <a:rPr spc="45" dirty="0"/>
              <a:t>Cont……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819" y="1880870"/>
            <a:ext cx="7125334" cy="38252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 algn="just">
              <a:lnSpc>
                <a:spcPct val="129900"/>
              </a:lnSpc>
              <a:spcBef>
                <a:spcPts val="8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Vein stripping and </a:t>
            </a:r>
            <a:r>
              <a:rPr sz="2400" b="1" dirty="0">
                <a:latin typeface="Comic Sans MS"/>
                <a:cs typeface="Comic Sans MS"/>
              </a:rPr>
              <a:t>ligation</a:t>
            </a:r>
            <a:r>
              <a:rPr sz="2400" dirty="0">
                <a:latin typeface="Comic Sans MS"/>
                <a:cs typeface="Comic Sans MS"/>
              </a:rPr>
              <a:t>: This </a:t>
            </a:r>
            <a:r>
              <a:rPr sz="2400" spc="-5" dirty="0">
                <a:latin typeface="Comic Sans MS"/>
                <a:cs typeface="Comic Sans MS"/>
              </a:rPr>
              <a:t>procedure  involves tying off all varicose veins associated  </a:t>
            </a:r>
            <a:r>
              <a:rPr sz="2400" spc="-10" dirty="0">
                <a:latin typeface="Comic Sans MS"/>
                <a:cs typeface="Comic Sans MS"/>
              </a:rPr>
              <a:t>with </a:t>
            </a:r>
            <a:r>
              <a:rPr sz="2400" spc="-5" dirty="0">
                <a:latin typeface="Comic Sans MS"/>
                <a:cs typeface="Comic Sans MS"/>
              </a:rPr>
              <a:t>the leg's main superficial vein and  removing </a:t>
            </a:r>
            <a:r>
              <a:rPr sz="2400" dirty="0">
                <a:latin typeface="Comic Sans MS"/>
                <a:cs typeface="Comic Sans MS"/>
              </a:rPr>
              <a:t>it </a:t>
            </a:r>
            <a:r>
              <a:rPr sz="2400" spc="-5" dirty="0">
                <a:latin typeface="Comic Sans MS"/>
                <a:cs typeface="Comic Sans MS"/>
              </a:rPr>
              <a:t>from the leg. </a:t>
            </a:r>
            <a:r>
              <a:rPr sz="2400" dirty="0">
                <a:latin typeface="Comic Sans MS"/>
                <a:cs typeface="Comic Sans MS"/>
              </a:rPr>
              <a:t>The </a:t>
            </a:r>
            <a:r>
              <a:rPr sz="2400" spc="-5" dirty="0">
                <a:latin typeface="Comic Sans MS"/>
                <a:cs typeface="Comic Sans MS"/>
              </a:rPr>
              <a:t>removal of veins  from the </a:t>
            </a:r>
            <a:r>
              <a:rPr sz="2400" dirty="0">
                <a:latin typeface="Comic Sans MS"/>
                <a:cs typeface="Comic Sans MS"/>
              </a:rPr>
              <a:t>leg </a:t>
            </a:r>
            <a:r>
              <a:rPr sz="2400" spc="-5" dirty="0">
                <a:latin typeface="Comic Sans MS"/>
                <a:cs typeface="Comic Sans MS"/>
              </a:rPr>
              <a:t>will not affect the blood  circulation in the leg as deeper veins will </a:t>
            </a:r>
            <a:r>
              <a:rPr sz="2400" dirty="0">
                <a:latin typeface="Comic Sans MS"/>
                <a:cs typeface="Comic Sans MS"/>
              </a:rPr>
              <a:t>be  </a:t>
            </a:r>
            <a:r>
              <a:rPr sz="2400" spc="-5" dirty="0">
                <a:latin typeface="Comic Sans MS"/>
                <a:cs typeface="Comic Sans MS"/>
              </a:rPr>
              <a:t>able to </a:t>
            </a:r>
            <a:r>
              <a:rPr sz="2400" spc="-10" dirty="0">
                <a:latin typeface="Comic Sans MS"/>
                <a:cs typeface="Comic Sans MS"/>
              </a:rPr>
              <a:t>take </a:t>
            </a:r>
            <a:r>
              <a:rPr sz="2400" spc="-5" dirty="0">
                <a:latin typeface="Comic Sans MS"/>
                <a:cs typeface="Comic Sans MS"/>
              </a:rPr>
              <a:t>care of the increased blood  circulation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31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4500" y="3068320"/>
            <a:ext cx="1079500" cy="378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915920" cy="287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0819" y="497840"/>
            <a:ext cx="5614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Management</a:t>
            </a:r>
            <a:r>
              <a:rPr spc="-20" dirty="0"/>
              <a:t> </a:t>
            </a:r>
            <a:r>
              <a:rPr spc="45" dirty="0"/>
              <a:t>Cont……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819" y="1734820"/>
            <a:ext cx="6758305" cy="240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29900"/>
              </a:lnSpc>
              <a:spcBef>
                <a:spcPts val="9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Laser treatment: This procedure uses </a:t>
            </a:r>
            <a:r>
              <a:rPr sz="2400" b="1" dirty="0">
                <a:latin typeface="Comic Sans MS"/>
                <a:cs typeface="Comic Sans MS"/>
              </a:rPr>
              <a:t>no  </a:t>
            </a:r>
            <a:r>
              <a:rPr sz="2400" b="1" spc="-5" dirty="0">
                <a:latin typeface="Comic Sans MS"/>
                <a:cs typeface="Comic Sans MS"/>
              </a:rPr>
              <a:t>incisions or injections. Light energy from </a:t>
            </a:r>
            <a:r>
              <a:rPr sz="2400" b="1" dirty="0">
                <a:latin typeface="Comic Sans MS"/>
                <a:cs typeface="Comic Sans MS"/>
              </a:rPr>
              <a:t>a  </a:t>
            </a:r>
            <a:r>
              <a:rPr sz="2400" b="1" spc="-5" dirty="0">
                <a:latin typeface="Comic Sans MS"/>
                <a:cs typeface="Comic Sans MS"/>
              </a:rPr>
              <a:t>laser is used to make the vein fade away.  Laser surgery is typically used to treat  smaller varicose</a:t>
            </a:r>
            <a:r>
              <a:rPr sz="2400" b="1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veins.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579" y="3789679"/>
            <a:ext cx="3493770" cy="2491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0819" y="497840"/>
            <a:ext cx="5614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Management</a:t>
            </a:r>
            <a:r>
              <a:rPr spc="-20" dirty="0"/>
              <a:t> </a:t>
            </a:r>
            <a:r>
              <a:rPr spc="45" dirty="0"/>
              <a:t>Cont……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9700" y="1811019"/>
            <a:ext cx="7198359" cy="2595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 algn="just">
              <a:lnSpc>
                <a:spcPct val="129800"/>
              </a:lnSpc>
              <a:spcBef>
                <a:spcPts val="90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600" b="1" spc="-5" dirty="0">
                <a:latin typeface="Comic Sans MS"/>
                <a:cs typeface="Comic Sans MS"/>
              </a:rPr>
              <a:t>Endovenous</a:t>
            </a:r>
            <a:r>
              <a:rPr sz="2600" b="1" spc="111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ablation  </a:t>
            </a:r>
            <a:r>
              <a:rPr sz="2600" b="1" dirty="0">
                <a:latin typeface="Comic Sans MS"/>
                <a:cs typeface="Comic Sans MS"/>
              </a:rPr>
              <a:t>therapy</a:t>
            </a:r>
            <a:r>
              <a:rPr sz="2600" dirty="0">
                <a:latin typeface="Comic Sans MS"/>
                <a:cs typeface="Comic Sans MS"/>
              </a:rPr>
              <a:t>: A tiny  </a:t>
            </a:r>
            <a:r>
              <a:rPr sz="2600" spc="-5" dirty="0">
                <a:latin typeface="Comic Sans MS"/>
                <a:cs typeface="Comic Sans MS"/>
              </a:rPr>
              <a:t>incision </a:t>
            </a:r>
            <a:r>
              <a:rPr sz="2600" dirty="0">
                <a:latin typeface="Comic Sans MS"/>
                <a:cs typeface="Comic Sans MS"/>
              </a:rPr>
              <a:t>is </a:t>
            </a:r>
            <a:r>
              <a:rPr sz="2600" spc="-5" dirty="0">
                <a:latin typeface="Comic Sans MS"/>
                <a:cs typeface="Comic Sans MS"/>
              </a:rPr>
              <a:t>made in the skin </a:t>
            </a:r>
            <a:r>
              <a:rPr sz="2600" dirty="0">
                <a:latin typeface="Comic Sans MS"/>
                <a:cs typeface="Comic Sans MS"/>
              </a:rPr>
              <a:t>&amp; </a:t>
            </a:r>
            <a:r>
              <a:rPr sz="2600" spc="-5" dirty="0">
                <a:latin typeface="Comic Sans MS"/>
                <a:cs typeface="Comic Sans MS"/>
              </a:rPr>
              <a:t>small catheter  is </a:t>
            </a:r>
            <a:r>
              <a:rPr sz="2600" dirty="0">
                <a:latin typeface="Comic Sans MS"/>
                <a:cs typeface="Comic Sans MS"/>
              </a:rPr>
              <a:t>inserted into </a:t>
            </a:r>
            <a:r>
              <a:rPr sz="2600" spc="-5" dirty="0">
                <a:latin typeface="Comic Sans MS"/>
                <a:cs typeface="Comic Sans MS"/>
              </a:rPr>
              <a:t>the </a:t>
            </a:r>
            <a:r>
              <a:rPr sz="2600" dirty="0">
                <a:latin typeface="Comic Sans MS"/>
                <a:cs typeface="Comic Sans MS"/>
              </a:rPr>
              <a:t>vein. A </a:t>
            </a:r>
            <a:r>
              <a:rPr sz="2600" spc="-5" dirty="0">
                <a:latin typeface="Comic Sans MS"/>
                <a:cs typeface="Comic Sans MS"/>
              </a:rPr>
              <a:t>device </a:t>
            </a:r>
            <a:r>
              <a:rPr sz="2600" dirty="0">
                <a:latin typeface="Comic Sans MS"/>
                <a:cs typeface="Comic Sans MS"/>
              </a:rPr>
              <a:t>at </a:t>
            </a:r>
            <a:r>
              <a:rPr sz="2600" spc="-5" dirty="0">
                <a:latin typeface="Comic Sans MS"/>
                <a:cs typeface="Comic Sans MS"/>
              </a:rPr>
              <a:t>the </a:t>
            </a:r>
            <a:r>
              <a:rPr sz="2600" spc="-10" dirty="0">
                <a:latin typeface="Comic Sans MS"/>
                <a:cs typeface="Comic Sans MS"/>
              </a:rPr>
              <a:t>tip  </a:t>
            </a:r>
            <a:r>
              <a:rPr sz="2600" spc="-5" dirty="0">
                <a:latin typeface="Comic Sans MS"/>
                <a:cs typeface="Comic Sans MS"/>
              </a:rPr>
              <a:t>of the catheter heats up inside the vein,  which causes it </a:t>
            </a:r>
            <a:r>
              <a:rPr sz="2600" dirty="0">
                <a:latin typeface="Comic Sans MS"/>
                <a:cs typeface="Comic Sans MS"/>
              </a:rPr>
              <a:t>to </a:t>
            </a:r>
            <a:r>
              <a:rPr sz="2600" spc="-5" dirty="0">
                <a:latin typeface="Comic Sans MS"/>
                <a:cs typeface="Comic Sans MS"/>
              </a:rPr>
              <a:t>close</a:t>
            </a:r>
            <a:r>
              <a:rPr sz="2600" spc="-10" dirty="0">
                <a:latin typeface="Comic Sans MS"/>
                <a:cs typeface="Comic Sans MS"/>
              </a:rPr>
              <a:t> off.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2679" y="4437379"/>
            <a:ext cx="751839" cy="1685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0560" y="497840"/>
            <a:ext cx="5108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Nursing</a:t>
            </a:r>
            <a:r>
              <a:rPr spc="15" dirty="0"/>
              <a:t> </a:t>
            </a:r>
            <a:r>
              <a:rPr spc="130" dirty="0"/>
              <a:t>management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7705" marR="324485" indent="-609600">
              <a:lnSpc>
                <a:spcPct val="129600"/>
              </a:lnSpc>
              <a:spcBef>
                <a:spcPts val="95"/>
              </a:spcBef>
              <a:buChar char="•"/>
              <a:tabLst>
                <a:tab pos="687070" algn="l"/>
                <a:tab pos="687705" algn="l"/>
              </a:tabLst>
            </a:pPr>
            <a:r>
              <a:rPr spc="-5" dirty="0"/>
              <a:t>Altered </a:t>
            </a:r>
            <a:r>
              <a:rPr dirty="0"/>
              <a:t>tissue </a:t>
            </a:r>
            <a:r>
              <a:rPr spc="-5" dirty="0"/>
              <a:t>perfusion related to  chronic changes </a:t>
            </a:r>
            <a:r>
              <a:rPr dirty="0"/>
              <a:t>&amp; </a:t>
            </a:r>
            <a:r>
              <a:rPr spc="-5" dirty="0"/>
              <a:t>postoperative  inflammation</a:t>
            </a:r>
          </a:p>
          <a:p>
            <a:pPr marL="687705" indent="-609600">
              <a:lnSpc>
                <a:spcPct val="100000"/>
              </a:lnSpc>
              <a:spcBef>
                <a:spcPts val="1600"/>
              </a:spcBef>
              <a:buChar char="•"/>
              <a:tabLst>
                <a:tab pos="687070" algn="l"/>
                <a:tab pos="687705" algn="l"/>
              </a:tabLst>
            </a:pPr>
            <a:r>
              <a:rPr spc="-5" dirty="0"/>
              <a:t>Altered body </a:t>
            </a:r>
            <a:r>
              <a:rPr dirty="0"/>
              <a:t>comfort </a:t>
            </a:r>
            <a:r>
              <a:rPr spc="-5" dirty="0"/>
              <a:t>related </a:t>
            </a:r>
            <a:r>
              <a:rPr dirty="0"/>
              <a:t>to</a:t>
            </a:r>
            <a:r>
              <a:rPr spc="-75" dirty="0"/>
              <a:t> </a:t>
            </a:r>
            <a:r>
              <a:rPr spc="-5" dirty="0"/>
              <a:t>pain</a:t>
            </a:r>
          </a:p>
          <a:p>
            <a:pPr marL="687705" marR="120014" indent="-609600">
              <a:lnSpc>
                <a:spcPct val="129500"/>
              </a:lnSpc>
              <a:spcBef>
                <a:spcPts val="660"/>
              </a:spcBef>
              <a:buChar char="•"/>
              <a:tabLst>
                <a:tab pos="687070" algn="l"/>
                <a:tab pos="687705" algn="l"/>
              </a:tabLst>
            </a:pPr>
            <a:r>
              <a:rPr spc="-5" dirty="0"/>
              <a:t>Knowledge deficit related to disease  process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prevention.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724150"/>
            <a:ext cx="1178560" cy="413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470" y="497840"/>
            <a:ext cx="35007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819" y="1935479"/>
            <a:ext cx="52127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omic Sans MS"/>
                <a:cs typeface="Comic Sans MS"/>
              </a:rPr>
              <a:t>Superficial</a:t>
            </a:r>
            <a:r>
              <a:rPr sz="2800" b="1" spc="-3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thrombophlebitis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4210" y="2710179"/>
            <a:ext cx="2446019" cy="329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970" y="497840"/>
            <a:ext cx="32689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Varicose</a:t>
            </a:r>
            <a:r>
              <a:rPr spc="10" dirty="0"/>
              <a:t> </a:t>
            </a:r>
            <a:r>
              <a:rPr spc="-45" dirty="0"/>
              <a:t>veins</a:t>
            </a:r>
          </a:p>
        </p:txBody>
      </p:sp>
      <p:sp>
        <p:nvSpPr>
          <p:cNvPr id="3" name="object 3"/>
          <p:cNvSpPr/>
          <p:nvPr/>
        </p:nvSpPr>
        <p:spPr>
          <a:xfrm>
            <a:off x="1403350" y="1772920"/>
            <a:ext cx="7344409" cy="453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470" y="497840"/>
            <a:ext cx="35007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819" y="1718309"/>
            <a:ext cx="5144770" cy="131318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Superficial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thrombophlebitis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Lipodermatosclerosis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3529" y="3284220"/>
            <a:ext cx="3313429" cy="266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470" y="497840"/>
            <a:ext cx="35007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819" y="1718309"/>
            <a:ext cx="5144770" cy="195580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Superficial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thrombophlebitis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Lipodermatosclerosis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Venous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ulceration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7039" y="3860800"/>
            <a:ext cx="3239769" cy="216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470" y="497840"/>
            <a:ext cx="35007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819" y="1718309"/>
            <a:ext cx="5144770" cy="259842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Superficial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thrombophlebitis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Lipodermatosclerosis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Venous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ulceration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Venous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eczema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2500" y="4364990"/>
            <a:ext cx="3239770" cy="1931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550" y="26669"/>
            <a:ext cx="8172450" cy="6831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107" y="399187"/>
            <a:ext cx="608784" cy="2356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537" y="3210967"/>
            <a:ext cx="653234" cy="3467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859" y="497840"/>
            <a:ext cx="2238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S</a:t>
            </a:r>
            <a:r>
              <a:rPr spc="-35" dirty="0"/>
              <a:t>um</a:t>
            </a:r>
            <a:r>
              <a:rPr spc="275" dirty="0"/>
              <a:t>m</a:t>
            </a:r>
            <a:r>
              <a:rPr spc="165" dirty="0"/>
              <a:t>a</a:t>
            </a:r>
            <a:r>
              <a:rPr spc="-25" dirty="0"/>
              <a:t>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3210" y="1868169"/>
            <a:ext cx="3959225" cy="441452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omic Sans MS"/>
                <a:cs typeface="Comic Sans MS"/>
              </a:rPr>
              <a:t>Introduction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Types </a:t>
            </a:r>
            <a:r>
              <a:rPr sz="2600" spc="-5" dirty="0">
                <a:latin typeface="Comic Sans MS"/>
                <a:cs typeface="Comic Sans MS"/>
              </a:rPr>
              <a:t>of </a:t>
            </a:r>
            <a:r>
              <a:rPr sz="2600" dirty="0">
                <a:latin typeface="Comic Sans MS"/>
                <a:cs typeface="Comic Sans MS"/>
              </a:rPr>
              <a:t>varicose</a:t>
            </a:r>
            <a:r>
              <a:rPr sz="2600" spc="-8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veins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Risk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factors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Causes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omic Sans MS"/>
                <a:cs typeface="Comic Sans MS"/>
              </a:rPr>
              <a:t>Pathophysiology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omic Sans MS"/>
                <a:cs typeface="Comic Sans MS"/>
              </a:rPr>
              <a:t>Diagnostic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evaluation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omic Sans MS"/>
                <a:cs typeface="Comic Sans MS"/>
              </a:rPr>
              <a:t>Clinical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management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omic Sans MS"/>
                <a:cs typeface="Comic Sans MS"/>
              </a:rPr>
              <a:t>Nursing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management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omic Sans MS"/>
                <a:cs typeface="Comic Sans MS"/>
              </a:rPr>
              <a:t>Complications</a:t>
            </a:r>
            <a:endParaRPr sz="2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omic Sans MS"/>
                <a:cs typeface="Comic Sans MS"/>
              </a:rPr>
              <a:t>Health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education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7189" y="497840"/>
            <a:ext cx="3158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Bibliography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9700" y="1808479"/>
            <a:ext cx="7195820" cy="454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620" indent="-228600" algn="just">
              <a:lnSpc>
                <a:spcPct val="114799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200" spc="-10" dirty="0">
                <a:latin typeface="Comic Sans MS"/>
                <a:cs typeface="Comic Sans MS"/>
              </a:rPr>
              <a:t>Black </a:t>
            </a:r>
            <a:r>
              <a:rPr sz="2200" spc="-5" dirty="0">
                <a:latin typeface="Comic Sans MS"/>
                <a:cs typeface="Comic Sans MS"/>
              </a:rPr>
              <a:t>M. </a:t>
            </a:r>
            <a:r>
              <a:rPr sz="2200" spc="-10" dirty="0">
                <a:latin typeface="Comic Sans MS"/>
                <a:cs typeface="Comic Sans MS"/>
              </a:rPr>
              <a:t>Joyce </a:t>
            </a:r>
            <a:r>
              <a:rPr sz="2200" spc="-5" dirty="0">
                <a:latin typeface="Comic Sans MS"/>
                <a:cs typeface="Comic Sans MS"/>
              </a:rPr>
              <a:t>“Medical-Surgical Nursing” Ed.6th;  Saunders publication; </a:t>
            </a:r>
            <a:r>
              <a:rPr sz="2200" dirty="0">
                <a:latin typeface="Comic Sans MS"/>
                <a:cs typeface="Comic Sans MS"/>
              </a:rPr>
              <a:t>2007; </a:t>
            </a:r>
            <a:r>
              <a:rPr sz="2200" spc="-5" dirty="0">
                <a:latin typeface="Comic Sans MS"/>
                <a:cs typeface="Comic Sans MS"/>
              </a:rPr>
              <a:t>(2);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1426-27.</a:t>
            </a:r>
            <a:endParaRPr sz="2200">
              <a:latin typeface="Comic Sans MS"/>
              <a:cs typeface="Comic Sans MS"/>
            </a:endParaRPr>
          </a:p>
          <a:p>
            <a:pPr marL="241300" marR="7620" indent="-228600" algn="just">
              <a:lnSpc>
                <a:spcPct val="114799"/>
              </a:lnSpc>
              <a:spcBef>
                <a:spcPts val="545"/>
              </a:spcBef>
              <a:buChar char="•"/>
              <a:tabLst>
                <a:tab pos="241300" algn="l"/>
              </a:tabLst>
            </a:pPr>
            <a:r>
              <a:rPr sz="2200" spc="-10" dirty="0">
                <a:latin typeface="Comic Sans MS"/>
                <a:cs typeface="Comic Sans MS"/>
              </a:rPr>
              <a:t>Barley </a:t>
            </a:r>
            <a:r>
              <a:rPr sz="2200" dirty="0">
                <a:latin typeface="Comic Sans MS"/>
                <a:cs typeface="Comic Sans MS"/>
              </a:rPr>
              <a:t>&amp; </a:t>
            </a:r>
            <a:r>
              <a:rPr sz="2200" spc="-5" dirty="0">
                <a:latin typeface="Comic Sans MS"/>
                <a:cs typeface="Comic Sans MS"/>
              </a:rPr>
              <a:t>love “Short </a:t>
            </a:r>
            <a:r>
              <a:rPr sz="2200" spc="-10" dirty="0">
                <a:latin typeface="Comic Sans MS"/>
                <a:cs typeface="Comic Sans MS"/>
              </a:rPr>
              <a:t>Practices </a:t>
            </a:r>
            <a:r>
              <a:rPr sz="2200" spc="-5" dirty="0">
                <a:latin typeface="Comic Sans MS"/>
                <a:cs typeface="Comic Sans MS"/>
              </a:rPr>
              <a:t>of </a:t>
            </a:r>
            <a:r>
              <a:rPr sz="2200" spc="-10" dirty="0">
                <a:latin typeface="Comic Sans MS"/>
                <a:cs typeface="Comic Sans MS"/>
              </a:rPr>
              <a:t>Surgery” </a:t>
            </a:r>
            <a:r>
              <a:rPr sz="2200" spc="-5" dirty="0">
                <a:latin typeface="Comic Sans MS"/>
                <a:cs typeface="Comic Sans MS"/>
              </a:rPr>
              <a:t>Ed.24th;  Edward Arnold publisher; 2004;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956-63.</a:t>
            </a:r>
            <a:endParaRPr sz="2200">
              <a:latin typeface="Comic Sans MS"/>
              <a:cs typeface="Comic Sans MS"/>
            </a:endParaRPr>
          </a:p>
          <a:p>
            <a:pPr marL="241300" marR="5080" indent="-228600" algn="just">
              <a:lnSpc>
                <a:spcPct val="114799"/>
              </a:lnSpc>
              <a:spcBef>
                <a:spcPts val="560"/>
              </a:spcBef>
              <a:buChar char="•"/>
              <a:tabLst>
                <a:tab pos="241300" algn="l"/>
              </a:tabLst>
            </a:pPr>
            <a:r>
              <a:rPr sz="2200" spc="-10" dirty="0">
                <a:latin typeface="Comic Sans MS"/>
                <a:cs typeface="Comic Sans MS"/>
              </a:rPr>
              <a:t>Christensen </a:t>
            </a:r>
            <a:r>
              <a:rPr sz="2200" dirty="0">
                <a:latin typeface="Comic Sans MS"/>
                <a:cs typeface="Comic Sans MS"/>
              </a:rPr>
              <a:t>&amp; </a:t>
            </a:r>
            <a:r>
              <a:rPr sz="2200" spc="-5" dirty="0">
                <a:latin typeface="Comic Sans MS"/>
                <a:cs typeface="Comic Sans MS"/>
              </a:rPr>
              <a:t>Kockrow “Adult Health Nursing”  Ed.4th; </a:t>
            </a:r>
            <a:r>
              <a:rPr sz="2200" spc="-10" dirty="0">
                <a:latin typeface="Comic Sans MS"/>
                <a:cs typeface="Comic Sans MS"/>
              </a:rPr>
              <a:t>Mosbys; </a:t>
            </a:r>
            <a:r>
              <a:rPr sz="2200" dirty="0">
                <a:latin typeface="Comic Sans MS"/>
                <a:cs typeface="Comic Sans MS"/>
              </a:rPr>
              <a:t>2003;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333-34.</a:t>
            </a:r>
            <a:endParaRPr sz="2200">
              <a:latin typeface="Comic Sans MS"/>
              <a:cs typeface="Comic Sans MS"/>
            </a:endParaRPr>
          </a:p>
          <a:p>
            <a:pPr marL="241300" marR="5080" indent="-228600" algn="just">
              <a:lnSpc>
                <a:spcPct val="114399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sz="2200" spc="-10" dirty="0">
                <a:latin typeface="Comic Sans MS"/>
                <a:cs typeface="Comic Sans MS"/>
              </a:rPr>
              <a:t>Nettina </a:t>
            </a:r>
            <a:r>
              <a:rPr sz="2200" spc="-5" dirty="0">
                <a:latin typeface="Comic Sans MS"/>
                <a:cs typeface="Comic Sans MS"/>
              </a:rPr>
              <a:t>M.S. </a:t>
            </a:r>
            <a:r>
              <a:rPr sz="2200" spc="-10" dirty="0">
                <a:latin typeface="Comic Sans MS"/>
                <a:cs typeface="Comic Sans MS"/>
              </a:rPr>
              <a:t>“Lippincott </a:t>
            </a:r>
            <a:r>
              <a:rPr sz="2200" spc="-5" dirty="0">
                <a:latin typeface="Comic Sans MS"/>
                <a:cs typeface="Comic Sans MS"/>
              </a:rPr>
              <a:t>Manual of Nursing  </a:t>
            </a:r>
            <a:r>
              <a:rPr sz="2200" spc="-10" dirty="0">
                <a:latin typeface="Comic Sans MS"/>
                <a:cs typeface="Comic Sans MS"/>
              </a:rPr>
              <a:t>practices” </a:t>
            </a:r>
            <a:r>
              <a:rPr sz="2200" spc="-5" dirty="0">
                <a:latin typeface="Comic Sans MS"/>
                <a:cs typeface="Comic Sans MS"/>
              </a:rPr>
              <a:t>Ed. 8th; Lippincott; 2006; </a:t>
            </a:r>
            <a:r>
              <a:rPr sz="2200" dirty="0">
                <a:latin typeface="Comic Sans MS"/>
                <a:cs typeface="Comic Sans MS"/>
              </a:rPr>
              <a:t>442</a:t>
            </a:r>
            <a:r>
              <a:rPr sz="2200" spc="2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-43.</a:t>
            </a:r>
            <a:endParaRPr sz="2200">
              <a:latin typeface="Comic Sans MS"/>
              <a:cs typeface="Comic Sans MS"/>
            </a:endParaRPr>
          </a:p>
          <a:p>
            <a:pPr marL="241300" marR="6350" indent="-228600" algn="just">
              <a:lnSpc>
                <a:spcPct val="114799"/>
              </a:lnSpc>
              <a:spcBef>
                <a:spcPts val="560"/>
              </a:spcBef>
              <a:buChar char="•"/>
              <a:tabLst>
                <a:tab pos="241300" algn="l"/>
              </a:tabLst>
            </a:pPr>
            <a:r>
              <a:rPr sz="2200" spc="-10" dirty="0">
                <a:latin typeface="Comic Sans MS"/>
                <a:cs typeface="Comic Sans MS"/>
              </a:rPr>
              <a:t>Smeltzer </a:t>
            </a:r>
            <a:r>
              <a:rPr sz="2200" spc="-5" dirty="0">
                <a:latin typeface="Comic Sans MS"/>
                <a:cs typeface="Comic Sans MS"/>
              </a:rPr>
              <a:t>Suzanne “Brunner </a:t>
            </a:r>
            <a:r>
              <a:rPr sz="2200" dirty="0">
                <a:latin typeface="Comic Sans MS"/>
                <a:cs typeface="Comic Sans MS"/>
              </a:rPr>
              <a:t>&amp; </a:t>
            </a:r>
            <a:r>
              <a:rPr sz="2200" spc="-5" dirty="0">
                <a:latin typeface="Comic Sans MS"/>
                <a:cs typeface="Comic Sans MS"/>
              </a:rPr>
              <a:t>Suddarth’s </a:t>
            </a:r>
            <a:r>
              <a:rPr sz="2200" spc="-10" dirty="0">
                <a:latin typeface="Comic Sans MS"/>
                <a:cs typeface="Comic Sans MS"/>
              </a:rPr>
              <a:t>Textbook  </a:t>
            </a:r>
            <a:r>
              <a:rPr sz="2200" spc="-5" dirty="0">
                <a:latin typeface="Comic Sans MS"/>
                <a:cs typeface="Comic Sans MS"/>
              </a:rPr>
              <a:t>of medical </a:t>
            </a:r>
            <a:r>
              <a:rPr sz="2200" spc="-10" dirty="0">
                <a:latin typeface="Comic Sans MS"/>
                <a:cs typeface="Comic Sans MS"/>
              </a:rPr>
              <a:t>surgical nursing” </a:t>
            </a:r>
            <a:r>
              <a:rPr sz="2200" spc="-5" dirty="0">
                <a:latin typeface="Comic Sans MS"/>
                <a:cs typeface="Comic Sans MS"/>
              </a:rPr>
              <a:t>Ed </a:t>
            </a:r>
            <a:r>
              <a:rPr sz="2200" spc="-10" dirty="0">
                <a:latin typeface="Comic Sans MS"/>
                <a:cs typeface="Comic Sans MS"/>
              </a:rPr>
              <a:t>11th; Lippincott;  </a:t>
            </a:r>
            <a:r>
              <a:rPr sz="2200" spc="-5" dirty="0">
                <a:latin typeface="Comic Sans MS"/>
                <a:cs typeface="Comic Sans MS"/>
              </a:rPr>
              <a:t>2008; </a:t>
            </a:r>
            <a:r>
              <a:rPr sz="2200" spc="-10" dirty="0">
                <a:latin typeface="Comic Sans MS"/>
                <a:cs typeface="Comic Sans MS"/>
              </a:rPr>
              <a:t>1014-16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09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457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4572000" y="6858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1371600"/>
            <a:ext cx="4364581" cy="350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400" y="3124200"/>
            <a:ext cx="1999841" cy="2200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3657600"/>
            <a:ext cx="1344521" cy="1631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0" y="4178707"/>
            <a:ext cx="847270" cy="1045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9641" y="4267200"/>
            <a:ext cx="933450" cy="10219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9870" y="3771345"/>
            <a:ext cx="658541" cy="15597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0497" y="3962400"/>
            <a:ext cx="646884" cy="1368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5450" y="497840"/>
            <a:ext cx="30600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6039" y="1736090"/>
            <a:ext cx="3881120" cy="251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298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100" spc="-5" dirty="0">
                <a:latin typeface="Comic Sans MS"/>
                <a:cs typeface="Comic Sans MS"/>
              </a:rPr>
              <a:t>Dilated, swelled leg veins  with back flow of blood  caused </a:t>
            </a:r>
            <a:r>
              <a:rPr sz="2100" dirty="0">
                <a:latin typeface="Comic Sans MS"/>
                <a:cs typeface="Comic Sans MS"/>
              </a:rPr>
              <a:t>by </a:t>
            </a:r>
            <a:r>
              <a:rPr sz="2100" spc="-5" dirty="0">
                <a:latin typeface="Comic Sans MS"/>
                <a:cs typeface="Comic Sans MS"/>
              </a:rPr>
              <a:t>incompetent  valve closure, </a:t>
            </a:r>
            <a:r>
              <a:rPr sz="2100" dirty="0">
                <a:latin typeface="Comic Sans MS"/>
                <a:cs typeface="Comic Sans MS"/>
              </a:rPr>
              <a:t>which </a:t>
            </a:r>
            <a:r>
              <a:rPr sz="2100" spc="-5" dirty="0">
                <a:latin typeface="Comic Sans MS"/>
                <a:cs typeface="Comic Sans MS"/>
              </a:rPr>
              <a:t>results  in venous congestion and  vein</a:t>
            </a:r>
            <a:r>
              <a:rPr sz="2100" spc="-10" dirty="0">
                <a:latin typeface="Comic Sans MS"/>
                <a:cs typeface="Comic Sans MS"/>
              </a:rPr>
              <a:t> </a:t>
            </a:r>
            <a:r>
              <a:rPr sz="2100" spc="-5" dirty="0">
                <a:latin typeface="Comic Sans MS"/>
                <a:cs typeface="Comic Sans MS"/>
              </a:rPr>
              <a:t>enlargement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3850" y="4296410"/>
            <a:ext cx="2024380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 marR="5080" indent="-77470">
              <a:lnSpc>
                <a:spcPct val="129800"/>
              </a:lnSpc>
              <a:spcBef>
                <a:spcPts val="100"/>
              </a:spcBef>
              <a:tabLst>
                <a:tab pos="913130" algn="l"/>
                <a:tab pos="1584960" algn="l"/>
                <a:tab pos="1681480" algn="l"/>
              </a:tabLst>
            </a:pPr>
            <a:r>
              <a:rPr sz="2100" dirty="0">
                <a:latin typeface="Comic Sans MS"/>
                <a:cs typeface="Comic Sans MS"/>
              </a:rPr>
              <a:t>af</a:t>
            </a:r>
            <a:r>
              <a:rPr sz="2100" spc="-10" dirty="0">
                <a:latin typeface="Comic Sans MS"/>
                <a:cs typeface="Comic Sans MS"/>
              </a:rPr>
              <a:t>f</a:t>
            </a:r>
            <a:r>
              <a:rPr sz="2100" spc="-5" dirty="0">
                <a:latin typeface="Comic Sans MS"/>
                <a:cs typeface="Comic Sans MS"/>
              </a:rPr>
              <a:t>ect</a:t>
            </a:r>
            <a:r>
              <a:rPr sz="2100" dirty="0">
                <a:latin typeface="Comic Sans MS"/>
                <a:cs typeface="Comic Sans MS"/>
              </a:rPr>
              <a:t>s	</a:t>
            </a:r>
            <a:r>
              <a:rPr sz="2100" spc="-10" dirty="0">
                <a:latin typeface="Comic Sans MS"/>
                <a:cs typeface="Comic Sans MS"/>
              </a:rPr>
              <a:t>t</a:t>
            </a:r>
            <a:r>
              <a:rPr sz="2100" spc="5" dirty="0">
                <a:latin typeface="Comic Sans MS"/>
                <a:cs typeface="Comic Sans MS"/>
              </a:rPr>
              <a:t>h</a:t>
            </a:r>
            <a:r>
              <a:rPr sz="2100" dirty="0">
                <a:latin typeface="Comic Sans MS"/>
                <a:cs typeface="Comic Sans MS"/>
              </a:rPr>
              <a:t>e  </a:t>
            </a:r>
            <a:r>
              <a:rPr sz="2100" spc="-5" dirty="0">
                <a:latin typeface="Comic Sans MS"/>
                <a:cs typeface="Comic Sans MS"/>
              </a:rPr>
              <a:t>vei</a:t>
            </a:r>
            <a:r>
              <a:rPr sz="2100" dirty="0">
                <a:latin typeface="Comic Sans MS"/>
                <a:cs typeface="Comic Sans MS"/>
              </a:rPr>
              <a:t>n	a</a:t>
            </a:r>
            <a:r>
              <a:rPr sz="2100" spc="5" dirty="0">
                <a:latin typeface="Comic Sans MS"/>
                <a:cs typeface="Comic Sans MS"/>
              </a:rPr>
              <a:t>n</a:t>
            </a:r>
            <a:r>
              <a:rPr sz="2100" dirty="0">
                <a:latin typeface="Comic Sans MS"/>
                <a:cs typeface="Comic Sans MS"/>
              </a:rPr>
              <a:t>d		</a:t>
            </a:r>
            <a:r>
              <a:rPr sz="2100" spc="-10" dirty="0">
                <a:latin typeface="Comic Sans MS"/>
                <a:cs typeface="Comic Sans MS"/>
              </a:rPr>
              <a:t>i</a:t>
            </a:r>
            <a:r>
              <a:rPr sz="2100" spc="-5" dirty="0">
                <a:latin typeface="Comic Sans MS"/>
                <a:cs typeface="Comic Sans MS"/>
              </a:rPr>
              <a:t>ts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6039" y="4298950"/>
            <a:ext cx="1626235" cy="1270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29800"/>
              </a:lnSpc>
              <a:spcBef>
                <a:spcPts val="90"/>
              </a:spcBef>
              <a:buChar char="•"/>
              <a:tabLst>
                <a:tab pos="354965" algn="l"/>
                <a:tab pos="355600" algn="l"/>
              </a:tabLst>
            </a:pPr>
            <a:r>
              <a:rPr sz="2100" spc="-5" dirty="0">
                <a:latin typeface="Comic Sans MS"/>
                <a:cs typeface="Comic Sans MS"/>
              </a:rPr>
              <a:t>Usually  s</a:t>
            </a:r>
            <a:r>
              <a:rPr sz="2100" dirty="0">
                <a:latin typeface="Comic Sans MS"/>
                <a:cs typeface="Comic Sans MS"/>
              </a:rPr>
              <a:t>ap</a:t>
            </a:r>
            <a:r>
              <a:rPr sz="2100" spc="-5" dirty="0">
                <a:latin typeface="Comic Sans MS"/>
                <a:cs typeface="Comic Sans MS"/>
              </a:rPr>
              <a:t>he</a:t>
            </a:r>
            <a:r>
              <a:rPr sz="2100" spc="5" dirty="0">
                <a:latin typeface="Comic Sans MS"/>
                <a:cs typeface="Comic Sans MS"/>
              </a:rPr>
              <a:t>n</a:t>
            </a:r>
            <a:r>
              <a:rPr sz="2100" spc="-5" dirty="0">
                <a:latin typeface="Comic Sans MS"/>
                <a:cs typeface="Comic Sans MS"/>
              </a:rPr>
              <a:t>ou</a:t>
            </a:r>
            <a:r>
              <a:rPr sz="2100" dirty="0">
                <a:latin typeface="Comic Sans MS"/>
                <a:cs typeface="Comic Sans MS"/>
              </a:rPr>
              <a:t>s  </a:t>
            </a:r>
            <a:r>
              <a:rPr sz="2100" spc="-5" dirty="0">
                <a:latin typeface="Comic Sans MS"/>
                <a:cs typeface="Comic Sans MS"/>
              </a:rPr>
              <a:t>branches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4479" y="1774189"/>
            <a:ext cx="3309620" cy="453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869" y="497840"/>
            <a:ext cx="6087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1810" algn="l"/>
                <a:tab pos="2579370" algn="l"/>
                <a:tab pos="5027930" algn="l"/>
              </a:tabLst>
            </a:pPr>
            <a:r>
              <a:rPr b="1" spc="-520" dirty="0">
                <a:latin typeface="Times New Roman"/>
                <a:cs typeface="Times New Roman"/>
              </a:rPr>
              <a:t>T</a:t>
            </a:r>
            <a:r>
              <a:rPr b="1" spc="370" dirty="0">
                <a:latin typeface="Times New Roman"/>
                <a:cs typeface="Times New Roman"/>
              </a:rPr>
              <a:t>y</a:t>
            </a:r>
            <a:r>
              <a:rPr b="1" spc="355" dirty="0">
                <a:latin typeface="Times New Roman"/>
                <a:cs typeface="Times New Roman"/>
              </a:rPr>
              <a:t>p</a:t>
            </a:r>
            <a:r>
              <a:rPr b="1" spc="295" dirty="0">
                <a:latin typeface="Times New Roman"/>
                <a:cs typeface="Times New Roman"/>
              </a:rPr>
              <a:t>e</a:t>
            </a:r>
            <a:r>
              <a:rPr b="1" spc="260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545" dirty="0">
                <a:latin typeface="Times New Roman"/>
                <a:cs typeface="Times New Roman"/>
              </a:rPr>
              <a:t>o</a:t>
            </a:r>
            <a:r>
              <a:rPr b="1" spc="150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60" dirty="0">
                <a:latin typeface="Times New Roman"/>
                <a:cs typeface="Times New Roman"/>
              </a:rPr>
              <a:t>v</a:t>
            </a:r>
            <a:r>
              <a:rPr b="1" spc="600" dirty="0">
                <a:latin typeface="Times New Roman"/>
                <a:cs typeface="Times New Roman"/>
              </a:rPr>
              <a:t>a</a:t>
            </a:r>
            <a:r>
              <a:rPr b="1" spc="-165" dirty="0">
                <a:latin typeface="Times New Roman"/>
                <a:cs typeface="Times New Roman"/>
              </a:rPr>
              <a:t>r</a:t>
            </a:r>
            <a:r>
              <a:rPr b="1" spc="240" dirty="0">
                <a:latin typeface="Times New Roman"/>
                <a:cs typeface="Times New Roman"/>
              </a:rPr>
              <a:t>i</a:t>
            </a:r>
            <a:r>
              <a:rPr b="1" spc="110" dirty="0">
                <a:latin typeface="Times New Roman"/>
                <a:cs typeface="Times New Roman"/>
              </a:rPr>
              <a:t>c</a:t>
            </a:r>
            <a:r>
              <a:rPr b="1" spc="545" dirty="0">
                <a:latin typeface="Times New Roman"/>
                <a:cs typeface="Times New Roman"/>
              </a:rPr>
              <a:t>o</a:t>
            </a:r>
            <a:r>
              <a:rPr b="1" spc="630" dirty="0">
                <a:latin typeface="Times New Roman"/>
                <a:cs typeface="Times New Roman"/>
              </a:rPr>
              <a:t>s</a:t>
            </a:r>
            <a:r>
              <a:rPr b="1" spc="-8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60" dirty="0">
                <a:latin typeface="Times New Roman"/>
                <a:cs typeface="Times New Roman"/>
              </a:rPr>
              <a:t>v</a:t>
            </a:r>
            <a:r>
              <a:rPr b="1" spc="295" dirty="0">
                <a:latin typeface="Times New Roman"/>
                <a:cs typeface="Times New Roman"/>
              </a:rPr>
              <a:t>e</a:t>
            </a:r>
            <a:r>
              <a:rPr b="1" spc="240" dirty="0">
                <a:latin typeface="Times New Roman"/>
                <a:cs typeface="Times New Roman"/>
              </a:rPr>
              <a:t>i</a:t>
            </a:r>
            <a:r>
              <a:rPr b="1" spc="-204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819" y="1809750"/>
            <a:ext cx="4834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Char char="•"/>
              <a:tabLst>
                <a:tab pos="621665" algn="l"/>
                <a:tab pos="622300" algn="l"/>
              </a:tabLst>
            </a:pPr>
            <a:r>
              <a:rPr sz="3200" dirty="0">
                <a:latin typeface="Comic Sans MS"/>
                <a:cs typeface="Comic Sans MS"/>
              </a:rPr>
              <a:t>Primary </a:t>
            </a:r>
            <a:r>
              <a:rPr sz="3200" spc="-5" dirty="0">
                <a:latin typeface="Comic Sans MS"/>
                <a:cs typeface="Comic Sans MS"/>
              </a:rPr>
              <a:t>varicose</a:t>
            </a:r>
            <a:r>
              <a:rPr sz="3200" spc="-5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veins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520" y="2491739"/>
            <a:ext cx="2354579" cy="367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869" y="497840"/>
            <a:ext cx="6087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1810" algn="l"/>
                <a:tab pos="2579370" algn="l"/>
                <a:tab pos="5027930" algn="l"/>
              </a:tabLst>
            </a:pPr>
            <a:r>
              <a:rPr b="1" spc="-520" dirty="0">
                <a:latin typeface="Times New Roman"/>
                <a:cs typeface="Times New Roman"/>
              </a:rPr>
              <a:t>T</a:t>
            </a:r>
            <a:r>
              <a:rPr b="1" spc="370" dirty="0">
                <a:latin typeface="Times New Roman"/>
                <a:cs typeface="Times New Roman"/>
              </a:rPr>
              <a:t>y</a:t>
            </a:r>
            <a:r>
              <a:rPr b="1" spc="355" dirty="0">
                <a:latin typeface="Times New Roman"/>
                <a:cs typeface="Times New Roman"/>
              </a:rPr>
              <a:t>p</a:t>
            </a:r>
            <a:r>
              <a:rPr b="1" spc="295" dirty="0">
                <a:latin typeface="Times New Roman"/>
                <a:cs typeface="Times New Roman"/>
              </a:rPr>
              <a:t>e</a:t>
            </a:r>
            <a:r>
              <a:rPr b="1" spc="260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545" dirty="0">
                <a:latin typeface="Times New Roman"/>
                <a:cs typeface="Times New Roman"/>
              </a:rPr>
              <a:t>o</a:t>
            </a:r>
            <a:r>
              <a:rPr b="1" spc="150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60" dirty="0">
                <a:latin typeface="Times New Roman"/>
                <a:cs typeface="Times New Roman"/>
              </a:rPr>
              <a:t>v</a:t>
            </a:r>
            <a:r>
              <a:rPr b="1" spc="600" dirty="0">
                <a:latin typeface="Times New Roman"/>
                <a:cs typeface="Times New Roman"/>
              </a:rPr>
              <a:t>a</a:t>
            </a:r>
            <a:r>
              <a:rPr b="1" spc="-165" dirty="0">
                <a:latin typeface="Times New Roman"/>
                <a:cs typeface="Times New Roman"/>
              </a:rPr>
              <a:t>r</a:t>
            </a:r>
            <a:r>
              <a:rPr b="1" spc="240" dirty="0">
                <a:latin typeface="Times New Roman"/>
                <a:cs typeface="Times New Roman"/>
              </a:rPr>
              <a:t>i</a:t>
            </a:r>
            <a:r>
              <a:rPr b="1" spc="110" dirty="0">
                <a:latin typeface="Times New Roman"/>
                <a:cs typeface="Times New Roman"/>
              </a:rPr>
              <a:t>c</a:t>
            </a:r>
            <a:r>
              <a:rPr b="1" spc="545" dirty="0">
                <a:latin typeface="Times New Roman"/>
                <a:cs typeface="Times New Roman"/>
              </a:rPr>
              <a:t>o</a:t>
            </a:r>
            <a:r>
              <a:rPr b="1" spc="630" dirty="0">
                <a:latin typeface="Times New Roman"/>
                <a:cs typeface="Times New Roman"/>
              </a:rPr>
              <a:t>s</a:t>
            </a:r>
            <a:r>
              <a:rPr b="1" spc="-8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60" dirty="0">
                <a:latin typeface="Times New Roman"/>
                <a:cs typeface="Times New Roman"/>
              </a:rPr>
              <a:t>v</a:t>
            </a:r>
            <a:r>
              <a:rPr b="1" spc="295" dirty="0">
                <a:latin typeface="Times New Roman"/>
                <a:cs typeface="Times New Roman"/>
              </a:rPr>
              <a:t>e</a:t>
            </a:r>
            <a:r>
              <a:rPr b="1" spc="240" dirty="0">
                <a:latin typeface="Times New Roman"/>
                <a:cs typeface="Times New Roman"/>
              </a:rPr>
              <a:t>i</a:t>
            </a:r>
            <a:r>
              <a:rPr b="1" spc="-204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819" y="1709420"/>
            <a:ext cx="5375910" cy="120142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890"/>
              </a:spcBef>
              <a:buChar char="•"/>
              <a:tabLst>
                <a:tab pos="621665" algn="l"/>
                <a:tab pos="622300" algn="l"/>
              </a:tabLst>
            </a:pPr>
            <a:r>
              <a:rPr sz="3200" dirty="0">
                <a:latin typeface="Comic Sans MS"/>
                <a:cs typeface="Comic Sans MS"/>
              </a:rPr>
              <a:t>Primary </a:t>
            </a:r>
            <a:r>
              <a:rPr sz="3200" spc="-5" dirty="0">
                <a:latin typeface="Comic Sans MS"/>
                <a:cs typeface="Comic Sans MS"/>
              </a:rPr>
              <a:t>varicose</a:t>
            </a:r>
            <a:r>
              <a:rPr sz="3200" spc="-5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veins</a:t>
            </a:r>
            <a:endParaRPr sz="32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790"/>
              </a:spcBef>
              <a:buChar char="•"/>
              <a:tabLst>
                <a:tab pos="621665" algn="l"/>
                <a:tab pos="622300" algn="l"/>
              </a:tabLst>
            </a:pPr>
            <a:r>
              <a:rPr sz="3200" spc="-5" dirty="0">
                <a:latin typeface="Comic Sans MS"/>
                <a:cs typeface="Comic Sans MS"/>
              </a:rPr>
              <a:t>Secondary varicose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veins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3709" y="3214370"/>
            <a:ext cx="2086610" cy="3309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869" y="497840"/>
            <a:ext cx="6087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1810" algn="l"/>
                <a:tab pos="2579370" algn="l"/>
                <a:tab pos="5027930" algn="l"/>
              </a:tabLst>
            </a:pPr>
            <a:r>
              <a:rPr b="1" spc="-520" dirty="0">
                <a:latin typeface="Times New Roman"/>
                <a:cs typeface="Times New Roman"/>
              </a:rPr>
              <a:t>T</a:t>
            </a:r>
            <a:r>
              <a:rPr b="1" spc="370" dirty="0">
                <a:latin typeface="Times New Roman"/>
                <a:cs typeface="Times New Roman"/>
              </a:rPr>
              <a:t>y</a:t>
            </a:r>
            <a:r>
              <a:rPr b="1" spc="355" dirty="0">
                <a:latin typeface="Times New Roman"/>
                <a:cs typeface="Times New Roman"/>
              </a:rPr>
              <a:t>p</a:t>
            </a:r>
            <a:r>
              <a:rPr b="1" spc="295" dirty="0">
                <a:latin typeface="Times New Roman"/>
                <a:cs typeface="Times New Roman"/>
              </a:rPr>
              <a:t>e</a:t>
            </a:r>
            <a:r>
              <a:rPr b="1" spc="260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545" dirty="0">
                <a:latin typeface="Times New Roman"/>
                <a:cs typeface="Times New Roman"/>
              </a:rPr>
              <a:t>o</a:t>
            </a:r>
            <a:r>
              <a:rPr b="1" spc="150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60" dirty="0">
                <a:latin typeface="Times New Roman"/>
                <a:cs typeface="Times New Roman"/>
              </a:rPr>
              <a:t>v</a:t>
            </a:r>
            <a:r>
              <a:rPr b="1" spc="600" dirty="0">
                <a:latin typeface="Times New Roman"/>
                <a:cs typeface="Times New Roman"/>
              </a:rPr>
              <a:t>a</a:t>
            </a:r>
            <a:r>
              <a:rPr b="1" spc="-165" dirty="0">
                <a:latin typeface="Times New Roman"/>
                <a:cs typeface="Times New Roman"/>
              </a:rPr>
              <a:t>r</a:t>
            </a:r>
            <a:r>
              <a:rPr b="1" spc="240" dirty="0">
                <a:latin typeface="Times New Roman"/>
                <a:cs typeface="Times New Roman"/>
              </a:rPr>
              <a:t>i</a:t>
            </a:r>
            <a:r>
              <a:rPr b="1" spc="110" dirty="0">
                <a:latin typeface="Times New Roman"/>
                <a:cs typeface="Times New Roman"/>
              </a:rPr>
              <a:t>c</a:t>
            </a:r>
            <a:r>
              <a:rPr b="1" spc="545" dirty="0">
                <a:latin typeface="Times New Roman"/>
                <a:cs typeface="Times New Roman"/>
              </a:rPr>
              <a:t>o</a:t>
            </a:r>
            <a:r>
              <a:rPr b="1" spc="630" dirty="0">
                <a:latin typeface="Times New Roman"/>
                <a:cs typeface="Times New Roman"/>
              </a:rPr>
              <a:t>s</a:t>
            </a:r>
            <a:r>
              <a:rPr b="1" spc="-8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60" dirty="0">
                <a:latin typeface="Times New Roman"/>
                <a:cs typeface="Times New Roman"/>
              </a:rPr>
              <a:t>v</a:t>
            </a:r>
            <a:r>
              <a:rPr b="1" spc="295" dirty="0">
                <a:latin typeface="Times New Roman"/>
                <a:cs typeface="Times New Roman"/>
              </a:rPr>
              <a:t>e</a:t>
            </a:r>
            <a:r>
              <a:rPr b="1" spc="240" dirty="0">
                <a:latin typeface="Times New Roman"/>
                <a:cs typeface="Times New Roman"/>
              </a:rPr>
              <a:t>i</a:t>
            </a:r>
            <a:r>
              <a:rPr b="1" spc="-204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5119" y="1709420"/>
            <a:ext cx="5382895" cy="17881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508000" indent="-495300">
              <a:lnSpc>
                <a:spcPct val="100000"/>
              </a:lnSpc>
              <a:spcBef>
                <a:spcPts val="890"/>
              </a:spcBef>
              <a:buChar char="o"/>
              <a:tabLst>
                <a:tab pos="507365" algn="l"/>
                <a:tab pos="508000" algn="l"/>
              </a:tabLst>
            </a:pPr>
            <a:r>
              <a:rPr sz="3200" dirty="0">
                <a:latin typeface="Comic Sans MS"/>
                <a:cs typeface="Comic Sans MS"/>
              </a:rPr>
              <a:t>Primary </a:t>
            </a:r>
            <a:r>
              <a:rPr sz="3200" spc="-5" dirty="0">
                <a:latin typeface="Comic Sans MS"/>
                <a:cs typeface="Comic Sans MS"/>
              </a:rPr>
              <a:t>varicose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veins</a:t>
            </a:r>
            <a:endParaRPr sz="3200">
              <a:latin typeface="Comic Sans MS"/>
              <a:cs typeface="Comic Sans MS"/>
            </a:endParaRPr>
          </a:p>
          <a:p>
            <a:pPr marL="508000" indent="-495300">
              <a:lnSpc>
                <a:spcPct val="100000"/>
              </a:lnSpc>
              <a:spcBef>
                <a:spcPts val="790"/>
              </a:spcBef>
              <a:buChar char="o"/>
              <a:tabLst>
                <a:tab pos="507365" algn="l"/>
                <a:tab pos="508000" algn="l"/>
              </a:tabLst>
            </a:pPr>
            <a:r>
              <a:rPr sz="3200" spc="-5" dirty="0">
                <a:latin typeface="Comic Sans MS"/>
                <a:cs typeface="Comic Sans MS"/>
              </a:rPr>
              <a:t>Secondary varicose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veins: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507365" algn="l"/>
              </a:tabLst>
            </a:pPr>
            <a:r>
              <a:rPr sz="3600" spc="727" baseline="12731" dirty="0">
                <a:latin typeface="Symbol"/>
                <a:cs typeface="Symbol"/>
              </a:rPr>
              <a:t></a:t>
            </a:r>
            <a:r>
              <a:rPr sz="3600" spc="727" baseline="12731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Comic Sans MS"/>
                <a:cs typeface="Comic Sans MS"/>
              </a:rPr>
              <a:t>Hemorrhoids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3800" y="3141979"/>
            <a:ext cx="3097529" cy="2999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869" y="497840"/>
            <a:ext cx="6087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1810" algn="l"/>
                <a:tab pos="2579370" algn="l"/>
                <a:tab pos="5027930" algn="l"/>
              </a:tabLst>
            </a:pPr>
            <a:r>
              <a:rPr b="1" spc="-520" dirty="0">
                <a:latin typeface="Times New Roman"/>
                <a:cs typeface="Times New Roman"/>
              </a:rPr>
              <a:t>T</a:t>
            </a:r>
            <a:r>
              <a:rPr b="1" spc="370" dirty="0">
                <a:latin typeface="Times New Roman"/>
                <a:cs typeface="Times New Roman"/>
              </a:rPr>
              <a:t>y</a:t>
            </a:r>
            <a:r>
              <a:rPr b="1" spc="355" dirty="0">
                <a:latin typeface="Times New Roman"/>
                <a:cs typeface="Times New Roman"/>
              </a:rPr>
              <a:t>p</a:t>
            </a:r>
            <a:r>
              <a:rPr b="1" spc="295" dirty="0">
                <a:latin typeface="Times New Roman"/>
                <a:cs typeface="Times New Roman"/>
              </a:rPr>
              <a:t>e</a:t>
            </a:r>
            <a:r>
              <a:rPr b="1" spc="260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545" dirty="0">
                <a:latin typeface="Times New Roman"/>
                <a:cs typeface="Times New Roman"/>
              </a:rPr>
              <a:t>o</a:t>
            </a:r>
            <a:r>
              <a:rPr b="1" spc="150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60" dirty="0">
                <a:latin typeface="Times New Roman"/>
                <a:cs typeface="Times New Roman"/>
              </a:rPr>
              <a:t>v</a:t>
            </a:r>
            <a:r>
              <a:rPr b="1" spc="600" dirty="0">
                <a:latin typeface="Times New Roman"/>
                <a:cs typeface="Times New Roman"/>
              </a:rPr>
              <a:t>a</a:t>
            </a:r>
            <a:r>
              <a:rPr b="1" spc="-165" dirty="0">
                <a:latin typeface="Times New Roman"/>
                <a:cs typeface="Times New Roman"/>
              </a:rPr>
              <a:t>r</a:t>
            </a:r>
            <a:r>
              <a:rPr b="1" spc="240" dirty="0">
                <a:latin typeface="Times New Roman"/>
                <a:cs typeface="Times New Roman"/>
              </a:rPr>
              <a:t>i</a:t>
            </a:r>
            <a:r>
              <a:rPr b="1" spc="110" dirty="0">
                <a:latin typeface="Times New Roman"/>
                <a:cs typeface="Times New Roman"/>
              </a:rPr>
              <a:t>c</a:t>
            </a:r>
            <a:r>
              <a:rPr b="1" spc="545" dirty="0">
                <a:latin typeface="Times New Roman"/>
                <a:cs typeface="Times New Roman"/>
              </a:rPr>
              <a:t>o</a:t>
            </a:r>
            <a:r>
              <a:rPr b="1" spc="630" dirty="0">
                <a:latin typeface="Times New Roman"/>
                <a:cs typeface="Times New Roman"/>
              </a:rPr>
              <a:t>s</a:t>
            </a:r>
            <a:r>
              <a:rPr b="1" spc="-8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60" dirty="0">
                <a:latin typeface="Times New Roman"/>
                <a:cs typeface="Times New Roman"/>
              </a:rPr>
              <a:t>v</a:t>
            </a:r>
            <a:r>
              <a:rPr b="1" spc="295" dirty="0">
                <a:latin typeface="Times New Roman"/>
                <a:cs typeface="Times New Roman"/>
              </a:rPr>
              <a:t>e</a:t>
            </a:r>
            <a:r>
              <a:rPr b="1" spc="240" dirty="0">
                <a:latin typeface="Times New Roman"/>
                <a:cs typeface="Times New Roman"/>
              </a:rPr>
              <a:t>i</a:t>
            </a:r>
            <a:r>
              <a:rPr b="1" spc="-204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5119" y="1709420"/>
            <a:ext cx="5382895" cy="237744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508000" indent="-495300">
              <a:lnSpc>
                <a:spcPct val="100000"/>
              </a:lnSpc>
              <a:spcBef>
                <a:spcPts val="890"/>
              </a:spcBef>
              <a:buChar char="o"/>
              <a:tabLst>
                <a:tab pos="507365" algn="l"/>
                <a:tab pos="508000" algn="l"/>
              </a:tabLst>
            </a:pPr>
            <a:r>
              <a:rPr sz="3200" dirty="0">
                <a:latin typeface="Comic Sans MS"/>
                <a:cs typeface="Comic Sans MS"/>
              </a:rPr>
              <a:t>Primary </a:t>
            </a:r>
            <a:r>
              <a:rPr sz="3200" spc="-5" dirty="0">
                <a:latin typeface="Comic Sans MS"/>
                <a:cs typeface="Comic Sans MS"/>
              </a:rPr>
              <a:t>varicose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veins</a:t>
            </a:r>
            <a:endParaRPr sz="3200">
              <a:latin typeface="Comic Sans MS"/>
              <a:cs typeface="Comic Sans MS"/>
            </a:endParaRPr>
          </a:p>
          <a:p>
            <a:pPr marL="508000" indent="-495300">
              <a:lnSpc>
                <a:spcPct val="100000"/>
              </a:lnSpc>
              <a:spcBef>
                <a:spcPts val="790"/>
              </a:spcBef>
              <a:buChar char="o"/>
              <a:tabLst>
                <a:tab pos="507365" algn="l"/>
                <a:tab pos="508000" algn="l"/>
              </a:tabLst>
            </a:pPr>
            <a:r>
              <a:rPr sz="3200" spc="-5" dirty="0">
                <a:latin typeface="Comic Sans MS"/>
                <a:cs typeface="Comic Sans MS"/>
              </a:rPr>
              <a:t>Secondary varicose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veins:</a:t>
            </a:r>
            <a:endParaRPr sz="3200">
              <a:latin typeface="Comic Sans MS"/>
              <a:cs typeface="Comic Sans MS"/>
            </a:endParaRPr>
          </a:p>
          <a:p>
            <a:pPr marL="508000" indent="-495300">
              <a:lnSpc>
                <a:spcPct val="100000"/>
              </a:lnSpc>
              <a:spcBef>
                <a:spcPts val="780"/>
              </a:spcBef>
              <a:buSzPct val="75000"/>
              <a:buFont typeface="Symbol"/>
              <a:buChar char=""/>
              <a:tabLst>
                <a:tab pos="507365" algn="l"/>
                <a:tab pos="508000" algn="l"/>
              </a:tabLst>
            </a:pPr>
            <a:r>
              <a:rPr sz="3200" spc="-5" dirty="0">
                <a:latin typeface="Comic Sans MS"/>
                <a:cs typeface="Comic Sans MS"/>
              </a:rPr>
              <a:t>Hemorrhoids</a:t>
            </a:r>
            <a:endParaRPr sz="3200">
              <a:latin typeface="Comic Sans MS"/>
              <a:cs typeface="Comic Sans MS"/>
            </a:endParaRPr>
          </a:p>
          <a:p>
            <a:pPr marL="508000" indent="-495300">
              <a:lnSpc>
                <a:spcPct val="100000"/>
              </a:lnSpc>
              <a:spcBef>
                <a:spcPts val="800"/>
              </a:spcBef>
              <a:buSzPct val="75000"/>
              <a:buFont typeface="Symbol"/>
              <a:buChar char=""/>
              <a:tabLst>
                <a:tab pos="507365" algn="l"/>
                <a:tab pos="508000" algn="l"/>
              </a:tabLst>
            </a:pPr>
            <a:r>
              <a:rPr sz="3200" spc="-5" dirty="0">
                <a:latin typeface="Comic Sans MS"/>
                <a:cs typeface="Comic Sans MS"/>
              </a:rPr>
              <a:t>Esophageal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varices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0200" y="4220209"/>
            <a:ext cx="2015489" cy="1871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869" y="497840"/>
            <a:ext cx="6087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1810" algn="l"/>
                <a:tab pos="2579370" algn="l"/>
                <a:tab pos="5027930" algn="l"/>
              </a:tabLst>
            </a:pPr>
            <a:r>
              <a:rPr b="1" spc="-520" dirty="0">
                <a:latin typeface="Times New Roman"/>
                <a:cs typeface="Times New Roman"/>
              </a:rPr>
              <a:t>T</a:t>
            </a:r>
            <a:r>
              <a:rPr b="1" spc="370" dirty="0">
                <a:latin typeface="Times New Roman"/>
                <a:cs typeface="Times New Roman"/>
              </a:rPr>
              <a:t>y</a:t>
            </a:r>
            <a:r>
              <a:rPr b="1" spc="355" dirty="0">
                <a:latin typeface="Times New Roman"/>
                <a:cs typeface="Times New Roman"/>
              </a:rPr>
              <a:t>p</a:t>
            </a:r>
            <a:r>
              <a:rPr b="1" spc="295" dirty="0">
                <a:latin typeface="Times New Roman"/>
                <a:cs typeface="Times New Roman"/>
              </a:rPr>
              <a:t>e</a:t>
            </a:r>
            <a:r>
              <a:rPr b="1" spc="260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545" dirty="0">
                <a:latin typeface="Times New Roman"/>
                <a:cs typeface="Times New Roman"/>
              </a:rPr>
              <a:t>o</a:t>
            </a:r>
            <a:r>
              <a:rPr b="1" spc="150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60" dirty="0">
                <a:latin typeface="Times New Roman"/>
                <a:cs typeface="Times New Roman"/>
              </a:rPr>
              <a:t>v</a:t>
            </a:r>
            <a:r>
              <a:rPr b="1" spc="600" dirty="0">
                <a:latin typeface="Times New Roman"/>
                <a:cs typeface="Times New Roman"/>
              </a:rPr>
              <a:t>a</a:t>
            </a:r>
            <a:r>
              <a:rPr b="1" spc="-165" dirty="0">
                <a:latin typeface="Times New Roman"/>
                <a:cs typeface="Times New Roman"/>
              </a:rPr>
              <a:t>r</a:t>
            </a:r>
            <a:r>
              <a:rPr b="1" spc="240" dirty="0">
                <a:latin typeface="Times New Roman"/>
                <a:cs typeface="Times New Roman"/>
              </a:rPr>
              <a:t>i</a:t>
            </a:r>
            <a:r>
              <a:rPr b="1" spc="110" dirty="0">
                <a:latin typeface="Times New Roman"/>
                <a:cs typeface="Times New Roman"/>
              </a:rPr>
              <a:t>c</a:t>
            </a:r>
            <a:r>
              <a:rPr b="1" spc="545" dirty="0">
                <a:latin typeface="Times New Roman"/>
                <a:cs typeface="Times New Roman"/>
              </a:rPr>
              <a:t>o</a:t>
            </a:r>
            <a:r>
              <a:rPr b="1" spc="630" dirty="0">
                <a:latin typeface="Times New Roman"/>
                <a:cs typeface="Times New Roman"/>
              </a:rPr>
              <a:t>s</a:t>
            </a:r>
            <a:r>
              <a:rPr b="1" spc="-8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60" dirty="0">
                <a:latin typeface="Times New Roman"/>
                <a:cs typeface="Times New Roman"/>
              </a:rPr>
              <a:t>v</a:t>
            </a:r>
            <a:r>
              <a:rPr b="1" spc="295" dirty="0">
                <a:latin typeface="Times New Roman"/>
                <a:cs typeface="Times New Roman"/>
              </a:rPr>
              <a:t>e</a:t>
            </a:r>
            <a:r>
              <a:rPr b="1" spc="240" dirty="0">
                <a:latin typeface="Times New Roman"/>
                <a:cs typeface="Times New Roman"/>
              </a:rPr>
              <a:t>i</a:t>
            </a:r>
            <a:r>
              <a:rPr b="1" spc="-204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5119" y="1709420"/>
            <a:ext cx="5382895" cy="296672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508000" indent="-495300">
              <a:lnSpc>
                <a:spcPct val="100000"/>
              </a:lnSpc>
              <a:spcBef>
                <a:spcPts val="890"/>
              </a:spcBef>
              <a:buChar char="o"/>
              <a:tabLst>
                <a:tab pos="507365" algn="l"/>
                <a:tab pos="508000" algn="l"/>
              </a:tabLst>
            </a:pPr>
            <a:r>
              <a:rPr sz="3200" dirty="0">
                <a:latin typeface="Comic Sans MS"/>
                <a:cs typeface="Comic Sans MS"/>
              </a:rPr>
              <a:t>Primary </a:t>
            </a:r>
            <a:r>
              <a:rPr sz="3200" spc="-5" dirty="0">
                <a:latin typeface="Comic Sans MS"/>
                <a:cs typeface="Comic Sans MS"/>
              </a:rPr>
              <a:t>varicose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veins</a:t>
            </a:r>
            <a:endParaRPr sz="3200">
              <a:latin typeface="Comic Sans MS"/>
              <a:cs typeface="Comic Sans MS"/>
            </a:endParaRPr>
          </a:p>
          <a:p>
            <a:pPr marL="508000" indent="-495300">
              <a:lnSpc>
                <a:spcPct val="100000"/>
              </a:lnSpc>
              <a:spcBef>
                <a:spcPts val="790"/>
              </a:spcBef>
              <a:buChar char="o"/>
              <a:tabLst>
                <a:tab pos="507365" algn="l"/>
                <a:tab pos="508000" algn="l"/>
              </a:tabLst>
            </a:pPr>
            <a:r>
              <a:rPr sz="3200" spc="-5" dirty="0">
                <a:latin typeface="Comic Sans MS"/>
                <a:cs typeface="Comic Sans MS"/>
              </a:rPr>
              <a:t>Secondary varicose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veins:</a:t>
            </a:r>
            <a:endParaRPr sz="3200">
              <a:latin typeface="Comic Sans MS"/>
              <a:cs typeface="Comic Sans MS"/>
            </a:endParaRPr>
          </a:p>
          <a:p>
            <a:pPr marL="508000" indent="-495300">
              <a:lnSpc>
                <a:spcPct val="100000"/>
              </a:lnSpc>
              <a:spcBef>
                <a:spcPts val="780"/>
              </a:spcBef>
              <a:buSzPct val="75000"/>
              <a:buFont typeface="Symbol"/>
              <a:buChar char=""/>
              <a:tabLst>
                <a:tab pos="507365" algn="l"/>
                <a:tab pos="508000" algn="l"/>
              </a:tabLst>
            </a:pPr>
            <a:r>
              <a:rPr sz="3200" spc="-5" dirty="0">
                <a:latin typeface="Comic Sans MS"/>
                <a:cs typeface="Comic Sans MS"/>
              </a:rPr>
              <a:t>Hemorrhoids</a:t>
            </a:r>
            <a:endParaRPr sz="3200">
              <a:latin typeface="Comic Sans MS"/>
              <a:cs typeface="Comic Sans MS"/>
            </a:endParaRPr>
          </a:p>
          <a:p>
            <a:pPr marL="508000" indent="-495300">
              <a:lnSpc>
                <a:spcPct val="100000"/>
              </a:lnSpc>
              <a:spcBef>
                <a:spcPts val="800"/>
              </a:spcBef>
              <a:buSzPct val="75000"/>
              <a:buFont typeface="Symbol"/>
              <a:buChar char=""/>
              <a:tabLst>
                <a:tab pos="507365" algn="l"/>
                <a:tab pos="508000" algn="l"/>
              </a:tabLst>
            </a:pPr>
            <a:r>
              <a:rPr sz="3200" spc="-5" dirty="0">
                <a:latin typeface="Comic Sans MS"/>
                <a:cs typeface="Comic Sans MS"/>
              </a:rPr>
              <a:t>Esophageal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varices</a:t>
            </a:r>
            <a:endParaRPr sz="3200">
              <a:latin typeface="Comic Sans MS"/>
              <a:cs typeface="Comic Sans MS"/>
            </a:endParaRPr>
          </a:p>
          <a:p>
            <a:pPr marL="508000" indent="-495300">
              <a:lnSpc>
                <a:spcPct val="100000"/>
              </a:lnSpc>
              <a:spcBef>
                <a:spcPts val="800"/>
              </a:spcBef>
              <a:buSzPct val="75000"/>
              <a:buFont typeface="Symbol"/>
              <a:buChar char=""/>
              <a:tabLst>
                <a:tab pos="507365" algn="l"/>
                <a:tab pos="508000" algn="l"/>
              </a:tabLst>
            </a:pPr>
            <a:r>
              <a:rPr sz="3200" spc="-5" dirty="0">
                <a:latin typeface="Comic Sans MS"/>
                <a:cs typeface="Comic Sans MS"/>
              </a:rPr>
              <a:t>Varicocele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4151629"/>
            <a:ext cx="1371600" cy="2035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1-2varicosevein-101102033239-phpapp01-converted</Template>
  <TotalTime>2</TotalTime>
  <Words>623</Words>
  <Application>Microsoft Office PowerPoint</Application>
  <PresentationFormat>On-screen Show (4:3)</PresentationFormat>
  <Paragraphs>134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 Black</vt:lpstr>
      <vt:lpstr>Calibri</vt:lpstr>
      <vt:lpstr>Comic Sans MS</vt:lpstr>
      <vt:lpstr>Symbol</vt:lpstr>
      <vt:lpstr>Times New Roman</vt:lpstr>
      <vt:lpstr>Office Theme</vt:lpstr>
      <vt:lpstr>VARICOSE VEIN</vt:lpstr>
      <vt:lpstr>Anatomical Review</vt:lpstr>
      <vt:lpstr>Varicose veins</vt:lpstr>
      <vt:lpstr>Introduction</vt:lpstr>
      <vt:lpstr>Types of varicose vein</vt:lpstr>
      <vt:lpstr>Types of varicose vein</vt:lpstr>
      <vt:lpstr>Types of varicose vein</vt:lpstr>
      <vt:lpstr>Types of varicose vein</vt:lpstr>
      <vt:lpstr>Types of varicose vein</vt:lpstr>
      <vt:lpstr>Risk factor</vt:lpstr>
      <vt:lpstr>Causes</vt:lpstr>
      <vt:lpstr>Pathophysiology</vt:lpstr>
      <vt:lpstr>Clinical manifestations</vt:lpstr>
      <vt:lpstr>Diagnostic Evaluation</vt:lpstr>
      <vt:lpstr>Diagnostic Evaluation</vt:lpstr>
      <vt:lpstr>Diagnostic Evaluation</vt:lpstr>
      <vt:lpstr>Diagnostic Evaluation</vt:lpstr>
      <vt:lpstr>PowerPoint Presentation</vt:lpstr>
      <vt:lpstr>Management</vt:lpstr>
      <vt:lpstr>Management Cont……</vt:lpstr>
      <vt:lpstr>Sclerotherapy</vt:lpstr>
      <vt:lpstr>PowerPoint Presentation</vt:lpstr>
      <vt:lpstr>Management Cont……</vt:lpstr>
      <vt:lpstr>PowerPoint Presentation</vt:lpstr>
      <vt:lpstr>Management Cont……</vt:lpstr>
      <vt:lpstr>Management Cont……</vt:lpstr>
      <vt:lpstr>PowerPoint Presentation</vt:lpstr>
      <vt:lpstr>Nursing management</vt:lpstr>
      <vt:lpstr>Complications</vt:lpstr>
      <vt:lpstr>Complications</vt:lpstr>
      <vt:lpstr>Complications</vt:lpstr>
      <vt:lpstr>Complications</vt:lpstr>
      <vt:lpstr>PowerPoint Presentation</vt:lpstr>
      <vt:lpstr>Summary</vt:lpstr>
      <vt:lpstr>Bibliography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VARICOSE VEIN</dc:title>
  <dc:creator>lions</dc:creator>
  <cp:lastModifiedBy>lions</cp:lastModifiedBy>
  <cp:revision>1</cp:revision>
  <dcterms:created xsi:type="dcterms:W3CDTF">2019-08-06T04:57:15Z</dcterms:created>
  <dcterms:modified xsi:type="dcterms:W3CDTF">2019-08-06T04:59:42Z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2015-01-30T00:00:00Z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2019-08-06T00:00:00Z</vt:filetime>
  </property>
</Properties>
</file>